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9" r:id="rId2"/>
    <p:sldId id="261" r:id="rId3"/>
  </p:sldIdLst>
  <p:sldSz cx="6858000" cy="9144000" type="screen4x3"/>
  <p:notesSz cx="9939338" cy="6807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2912" autoAdjust="0"/>
  </p:normalViewPr>
  <p:slideViewPr>
    <p:cSldViewPr snapToGrid="0">
      <p:cViewPr varScale="1">
        <p:scale>
          <a:sx n="56" d="100"/>
          <a:sy n="56" d="100"/>
        </p:scale>
        <p:origin x="279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CF31B-F3CD-4B64-A768-2F6600298B2C}" type="datetimeFigureOut">
              <a:rPr lang="ko-KR" altLang="en-US" smtClean="0"/>
              <a:t>2017-07-10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A4EDD-AB7A-47DC-9D87-0C6EE101B6A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197161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CF31B-F3CD-4B64-A768-2F6600298B2C}" type="datetimeFigureOut">
              <a:rPr lang="ko-KR" altLang="en-US" smtClean="0"/>
              <a:t>2017-07-10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A4EDD-AB7A-47DC-9D87-0C6EE101B6A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05693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CF31B-F3CD-4B64-A768-2F6600298B2C}" type="datetimeFigureOut">
              <a:rPr lang="ko-KR" altLang="en-US" smtClean="0"/>
              <a:t>2017-07-10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A4EDD-AB7A-47DC-9D87-0C6EE101B6A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950942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CF31B-F3CD-4B64-A768-2F6600298B2C}" type="datetimeFigureOut">
              <a:rPr lang="ko-KR" altLang="en-US" smtClean="0"/>
              <a:t>2017-07-10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A4EDD-AB7A-47DC-9D87-0C6EE101B6A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148086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CF31B-F3CD-4B64-A768-2F6600298B2C}" type="datetimeFigureOut">
              <a:rPr lang="ko-KR" altLang="en-US" smtClean="0"/>
              <a:t>2017-07-10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A4EDD-AB7A-47DC-9D87-0C6EE101B6A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216951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CF31B-F3CD-4B64-A768-2F6600298B2C}" type="datetimeFigureOut">
              <a:rPr lang="ko-KR" altLang="en-US" smtClean="0"/>
              <a:t>2017-07-10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A4EDD-AB7A-47DC-9D87-0C6EE101B6A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650684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CF31B-F3CD-4B64-A768-2F6600298B2C}" type="datetimeFigureOut">
              <a:rPr lang="ko-KR" altLang="en-US" smtClean="0"/>
              <a:t>2017-07-10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A4EDD-AB7A-47DC-9D87-0C6EE101B6A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624891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CF31B-F3CD-4B64-A768-2F6600298B2C}" type="datetimeFigureOut">
              <a:rPr lang="ko-KR" altLang="en-US" smtClean="0"/>
              <a:t>2017-07-10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A4EDD-AB7A-47DC-9D87-0C6EE101B6A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140031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CF31B-F3CD-4B64-A768-2F6600298B2C}" type="datetimeFigureOut">
              <a:rPr lang="ko-KR" altLang="en-US" smtClean="0"/>
              <a:t>2017-07-10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A4EDD-AB7A-47DC-9D87-0C6EE101B6A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729074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CF31B-F3CD-4B64-A768-2F6600298B2C}" type="datetimeFigureOut">
              <a:rPr lang="ko-KR" altLang="en-US" smtClean="0"/>
              <a:t>2017-07-10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A4EDD-AB7A-47DC-9D87-0C6EE101B6A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313222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CF31B-F3CD-4B64-A768-2F6600298B2C}" type="datetimeFigureOut">
              <a:rPr lang="ko-KR" altLang="en-US" smtClean="0"/>
              <a:t>2017-07-10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A4EDD-AB7A-47DC-9D87-0C6EE101B6A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661222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9CF31B-F3CD-4B64-A768-2F6600298B2C}" type="datetimeFigureOut">
              <a:rPr lang="ko-KR" altLang="en-US" smtClean="0"/>
              <a:t>2017-07-10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0A4EDD-AB7A-47DC-9D87-0C6EE101B6A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503287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">
            <a:extLst>
              <a:ext uri="{FF2B5EF4-FFF2-40B4-BE49-F238E27FC236}">
                <a16:creationId xmlns:a16="http://schemas.microsoft.com/office/drawing/2014/main" id="{C1A55F6B-84E1-45BB-A868-EF926152A30C}"/>
              </a:ext>
            </a:extLst>
          </p:cNvPr>
          <p:cNvGrpSpPr/>
          <p:nvPr/>
        </p:nvGrpSpPr>
        <p:grpSpPr>
          <a:xfrm>
            <a:off x="1156547" y="4581313"/>
            <a:ext cx="4546624" cy="3579878"/>
            <a:chOff x="179512" y="2500204"/>
            <a:chExt cx="4546624" cy="3579878"/>
          </a:xfrm>
        </p:grpSpPr>
        <p:sp>
          <p:nvSpPr>
            <p:cNvPr id="3" name="Rectangle 3">
              <a:extLst>
                <a:ext uri="{FF2B5EF4-FFF2-40B4-BE49-F238E27FC236}">
                  <a16:creationId xmlns:a16="http://schemas.microsoft.com/office/drawing/2014/main" id="{7317FCE4-9AD9-4A98-95E9-2F2B05206AE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9512" y="2500204"/>
              <a:ext cx="4329154" cy="3579878"/>
            </a:xfrm>
            <a:prstGeom prst="rect">
              <a:avLst/>
            </a:prstGeom>
            <a:solidFill>
              <a:sysClr val="window" lastClr="FFFFFF"/>
            </a:solidFill>
            <a:ln w="9525">
              <a:solidFill>
                <a:sysClr val="windowText" lastClr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pPr marL="0" marR="0" lvl="0" indent="0" algn="ctr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</a:endParaRPr>
            </a:p>
          </p:txBody>
        </p:sp>
        <p:sp>
          <p:nvSpPr>
            <p:cNvPr id="4" name="Rectangle 4">
              <a:extLst>
                <a:ext uri="{FF2B5EF4-FFF2-40B4-BE49-F238E27FC236}">
                  <a16:creationId xmlns:a16="http://schemas.microsoft.com/office/drawing/2014/main" id="{4BF40478-95B4-4C29-97E0-BE37691D51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4051" y="2730006"/>
              <a:ext cx="674720" cy="3063466"/>
            </a:xfrm>
            <a:prstGeom prst="rect">
              <a:avLst/>
            </a:prstGeom>
            <a:solidFill>
              <a:srgbClr val="C0504D"/>
            </a:solidFill>
            <a:ln w="9525">
              <a:solidFill>
                <a:sysClr val="windowText" lastClr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4000" b="0" i="1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맑은 고딕"/>
                </a:rPr>
                <a:t>8</a:t>
              </a:r>
            </a:p>
            <a:p>
              <a:pPr marL="0" marR="0" lvl="0" indent="0" algn="ctr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4000" b="0" i="1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맑은 고딕"/>
                </a:rPr>
                <a:t>0</a:t>
              </a:r>
            </a:p>
            <a:p>
              <a:pPr marL="0" marR="0" lvl="0" indent="0" algn="ctr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4000" b="0" i="1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맑은 고딕"/>
                </a:rPr>
                <a:t>0</a:t>
              </a:r>
            </a:p>
            <a:p>
              <a:pPr marL="0" marR="0" lvl="0" indent="0" algn="ctr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4000" b="0" i="1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맑은 고딕"/>
                </a:rPr>
                <a:t>1</a:t>
              </a:r>
            </a:p>
          </p:txBody>
        </p:sp>
        <p:sp>
          <p:nvSpPr>
            <p:cNvPr id="5" name="Text Box 5">
              <a:extLst>
                <a:ext uri="{FF2B5EF4-FFF2-40B4-BE49-F238E27FC236}">
                  <a16:creationId xmlns:a16="http://schemas.microsoft.com/office/drawing/2014/main" id="{59CBFAB7-7FE2-4328-8E7F-2984801108F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49104" y="4724621"/>
              <a:ext cx="3280065" cy="923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marL="0" marR="0" lvl="0" indent="0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ko-KR" altLang="en-US" sz="2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맑은 고딕"/>
                </a:rPr>
                <a:t>매</a:t>
              </a:r>
              <a:r>
                <a:rPr kumimoji="0" lang="ko-KR" altLang="en-US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맑은 고딕"/>
                </a:rPr>
                <a:t>출달성</a:t>
              </a:r>
              <a:r>
                <a:rPr kumimoji="0" lang="ko-KR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맑은 고딕"/>
                </a:rPr>
                <a:t>  </a:t>
              </a:r>
              <a:r>
                <a:rPr kumimoji="0" lang="en-US" altLang="ko-KR" sz="32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맑은 고딕"/>
                </a:rPr>
                <a:t>1</a:t>
              </a:r>
              <a:r>
                <a:rPr kumimoji="0" lang="en-US" altLang="ko-KR" sz="5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맑은 고딕"/>
                </a:rPr>
                <a:t>,</a:t>
              </a:r>
              <a:r>
                <a:rPr kumimoji="0" lang="en-US" altLang="ko-KR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맑은 고딕"/>
                </a:rPr>
                <a:t>000 </a:t>
              </a:r>
              <a:r>
                <a:rPr kumimoji="0" lang="ko-KR" altLang="en-US" sz="1600" b="0" i="0" u="none" strike="noStrike" kern="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맑은 고딕"/>
                </a:rPr>
                <a:t>억원</a:t>
              </a:r>
              <a:r>
                <a:rPr kumimoji="0" lang="ko-KR" altLang="en-US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맑은 고딕"/>
                </a:rPr>
                <a:t> </a:t>
              </a:r>
              <a:r>
                <a:rPr kumimoji="0" lang="en-US" altLang="ko-KR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맑은 고딕"/>
                </a:rPr>
                <a:t>/ ’25</a:t>
              </a:r>
              <a:r>
                <a:rPr kumimoji="0" lang="ko-KR" altLang="en-US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맑은 고딕"/>
                </a:rPr>
                <a:t>년</a:t>
              </a:r>
              <a:endParaRPr kumimoji="0" lang="en-US" altLang="ko-KR" sz="1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</a:endParaRPr>
            </a:p>
          </p:txBody>
        </p:sp>
        <p:sp>
          <p:nvSpPr>
            <p:cNvPr id="6" name="Text Box 6">
              <a:extLst>
                <a:ext uri="{FF2B5EF4-FFF2-40B4-BE49-F238E27FC236}">
                  <a16:creationId xmlns:a16="http://schemas.microsoft.com/office/drawing/2014/main" id="{E5F046E7-18B4-4E60-B5AC-A0E1743E8CF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89477" y="2717446"/>
              <a:ext cx="3450365" cy="923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0" marR="0" lvl="0" indent="0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ko-KR" altLang="en-US" sz="2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맑은 고딕"/>
                </a:rPr>
                <a:t>영</a:t>
              </a:r>
              <a:r>
                <a:rPr kumimoji="0" lang="ko-KR" altLang="en-US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맑은 고딕"/>
                </a:rPr>
                <a:t>업이익 </a:t>
              </a:r>
              <a:r>
                <a:rPr kumimoji="0" lang="ko-KR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맑은 고딕"/>
                </a:rPr>
                <a:t> </a:t>
              </a:r>
              <a:r>
                <a:rPr kumimoji="0" lang="en-US" altLang="ko-KR" sz="32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맑은 고딕"/>
                </a:rPr>
                <a:t>8</a:t>
              </a:r>
              <a:r>
                <a:rPr kumimoji="0" lang="en-US" altLang="ko-KR" sz="5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맑은 고딕"/>
                </a:rPr>
                <a:t> </a:t>
              </a:r>
              <a:r>
                <a:rPr kumimoji="0" lang="en-US" altLang="ko-KR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맑은 고딕"/>
                </a:rPr>
                <a:t>% </a:t>
              </a:r>
              <a:r>
                <a:rPr kumimoji="0" lang="ko-KR" altLang="en-US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맑은 고딕"/>
                </a:rPr>
                <a:t>달성</a:t>
              </a:r>
              <a:r>
                <a:rPr kumimoji="0" lang="ko-KR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맑은 고딕"/>
                </a:rPr>
                <a:t>                  </a:t>
              </a:r>
            </a:p>
          </p:txBody>
        </p:sp>
        <p:sp>
          <p:nvSpPr>
            <p:cNvPr id="7" name="Text Box 7">
              <a:extLst>
                <a:ext uri="{FF2B5EF4-FFF2-40B4-BE49-F238E27FC236}">
                  <a16:creationId xmlns:a16="http://schemas.microsoft.com/office/drawing/2014/main" id="{631B994F-3AF2-4386-9B2B-729EB16F936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14171" y="3699843"/>
              <a:ext cx="3711965" cy="8617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0" marR="0" lvl="0" indent="0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ko-KR" altLang="en-US" sz="2800" b="0" i="0" u="none" strike="noStrike" kern="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맑은 고딕"/>
                </a:rPr>
                <a:t>나</a:t>
              </a:r>
              <a:r>
                <a:rPr kumimoji="0" lang="ko-KR" altLang="en-US" sz="1600" b="0" i="0" u="none" strike="noStrike" kern="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맑은 고딕"/>
                </a:rPr>
                <a:t>쁜이익</a:t>
              </a:r>
              <a:r>
                <a:rPr kumimoji="0" lang="ko-KR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맑은 고딕"/>
                </a:rPr>
                <a:t>  </a:t>
              </a:r>
              <a:r>
                <a:rPr kumimoji="0" lang="en-US" altLang="ko-KR" sz="32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맑은 고딕"/>
                </a:rPr>
                <a:t>0 </a:t>
              </a:r>
              <a:r>
                <a:rPr kumimoji="0" lang="ko-KR" altLang="en-US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맑은 고딕"/>
                </a:rPr>
                <a:t>고객관계 악화</a:t>
              </a:r>
              <a:r>
                <a:rPr kumimoji="0" lang="en-US" altLang="ko-KR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맑은 고딕"/>
                </a:rPr>
                <a:t>,</a:t>
              </a:r>
              <a:r>
                <a:rPr kumimoji="0" lang="ko-KR" altLang="en-US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맑은 고딕"/>
                </a:rPr>
                <a:t>위법</a:t>
              </a:r>
              <a:r>
                <a:rPr kumimoji="0" lang="en-US" altLang="ko-KR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맑은 고딕"/>
                </a:rPr>
                <a:t> </a:t>
              </a:r>
            </a:p>
            <a:p>
              <a:pPr marL="0" marR="0" lvl="0" indent="0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맑은 고딕"/>
                </a:rPr>
                <a:t>                  </a:t>
              </a:r>
              <a:endParaRPr kumimoji="0" lang="ko-KR" alt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</a:endParaRPr>
            </a:p>
          </p:txBody>
        </p:sp>
        <p:sp>
          <p:nvSpPr>
            <p:cNvPr id="8" name="Text Box 7">
              <a:extLst>
                <a:ext uri="{FF2B5EF4-FFF2-40B4-BE49-F238E27FC236}">
                  <a16:creationId xmlns:a16="http://schemas.microsoft.com/office/drawing/2014/main" id="{4BFC2FFF-187A-4C41-AA9C-C77833BD0C9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49104" y="4041685"/>
              <a:ext cx="3607095" cy="923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0" marR="0" lvl="0" indent="0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ko-KR" altLang="en-US" sz="2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맑은 고딕"/>
                </a:rPr>
                <a:t>사</a:t>
              </a:r>
              <a:r>
                <a:rPr kumimoji="0" lang="ko-KR" altLang="en-US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맑은 고딕"/>
                </a:rPr>
                <a:t>고배상</a:t>
              </a:r>
              <a:r>
                <a:rPr kumimoji="0" lang="ko-KR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맑은 고딕"/>
                </a:rPr>
                <a:t>  </a:t>
              </a:r>
              <a:r>
                <a:rPr kumimoji="0" lang="en-US" altLang="ko-KR" sz="32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맑은 고딕"/>
                </a:rPr>
                <a:t>0</a:t>
              </a:r>
              <a:r>
                <a:rPr kumimoji="0" lang="en-US" altLang="ko-KR" sz="5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맑은 고딕"/>
                </a:rPr>
                <a:t> </a:t>
              </a:r>
              <a:r>
                <a:rPr kumimoji="0" lang="ko-KR" altLang="en-US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맑은 고딕"/>
                </a:rPr>
                <a:t>과실</a:t>
              </a:r>
              <a:r>
                <a:rPr kumimoji="0" lang="en-US" altLang="ko-KR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맑은 고딕"/>
                </a:rPr>
                <a:t>, </a:t>
              </a:r>
              <a:r>
                <a:rPr kumimoji="0" lang="ko-KR" altLang="en-US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맑은 고딕"/>
                </a:rPr>
                <a:t>부적절조치</a:t>
              </a:r>
              <a:r>
                <a:rPr kumimoji="0" lang="en-US" altLang="ko-KR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맑은 고딕"/>
                </a:rPr>
                <a:t>                  </a:t>
              </a:r>
              <a:endParaRPr kumimoji="0" lang="ko-KR" alt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</a:endParaRPr>
            </a:p>
          </p:txBody>
        </p:sp>
      </p:grpSp>
      <p:sp>
        <p:nvSpPr>
          <p:cNvPr id="9" name="Text Box 38">
            <a:extLst>
              <a:ext uri="{FF2B5EF4-FFF2-40B4-BE49-F238E27FC236}">
                <a16:creationId xmlns:a16="http://schemas.microsoft.com/office/drawing/2014/main" id="{52AC6A1F-B54A-4407-A12A-638D049211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3209" y="3884786"/>
            <a:ext cx="281848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b">
            <a:spAutoFit/>
          </a:bodyPr>
          <a:lstStyle/>
          <a:p>
            <a:pPr defTabSz="914400" fontAlgn="t" latinLnBrk="1"/>
            <a:r>
              <a:rPr lang="en-US" altLang="ko-KR" sz="2400" b="1" i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맑은 고딕"/>
              </a:rPr>
              <a:t> Value- Up </a:t>
            </a:r>
            <a:r>
              <a:rPr lang="en-US" altLang="ko-KR" sz="24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맑은 고딕"/>
              </a:rPr>
              <a:t>8001</a:t>
            </a:r>
            <a:endParaRPr lang="ko-KR" altLang="en-US" sz="1400" b="1" dirty="0">
              <a:solidFill>
                <a:prstClr val="black"/>
              </a:solidFill>
              <a:latin typeface="맑은 고딕"/>
            </a:endParaRPr>
          </a:p>
        </p:txBody>
      </p:sp>
      <p:sp>
        <p:nvSpPr>
          <p:cNvPr id="10" name="Text Box 4">
            <a:extLst>
              <a:ext uri="{FF2B5EF4-FFF2-40B4-BE49-F238E27FC236}">
                <a16:creationId xmlns:a16="http://schemas.microsoft.com/office/drawing/2014/main" id="{5A8E0ECC-1FA0-4808-8A23-6D2F24CEFE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0703" y="1078763"/>
            <a:ext cx="5440842" cy="156709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488" tIns="44450" rIns="90488" bIns="44450">
            <a:spAutoFit/>
          </a:bodyPr>
          <a:lstStyle/>
          <a:p>
            <a:pPr defTabSz="914400" latinLnBrk="1"/>
            <a:r>
              <a:rPr lang="en-US" altLang="ko-KR" sz="4800" b="1" i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맑은 고딕"/>
              </a:rPr>
              <a:t> 2017 </a:t>
            </a:r>
          </a:p>
          <a:p>
            <a:pPr defTabSz="914400" latinLnBrk="1"/>
            <a:r>
              <a:rPr lang="ko-KR" altLang="en-US" sz="4800" b="1" i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맑은 고딕"/>
              </a:rPr>
              <a:t>매출목표 </a:t>
            </a:r>
            <a:r>
              <a:rPr lang="en-US" altLang="ko-KR" sz="4800" b="1" i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맑은 고딕"/>
              </a:rPr>
              <a:t>: 145</a:t>
            </a:r>
            <a:r>
              <a:rPr lang="ko-KR" altLang="en-US" sz="4800" b="1" i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맑은 고딕"/>
              </a:rPr>
              <a:t>억</a:t>
            </a:r>
            <a:endParaRPr lang="en-US" altLang="ko-KR" sz="4800" b="1" i="1" dirty="0">
              <a:solidFill>
                <a:prstClr val="black"/>
              </a:solidFill>
              <a:latin typeface="맑은 고딕"/>
            </a:endParaRPr>
          </a:p>
        </p:txBody>
      </p:sp>
    </p:spTree>
    <p:extLst>
      <p:ext uri="{BB962C8B-B14F-4D97-AF65-F5344CB8AC3E}">
        <p14:creationId xmlns:p14="http://schemas.microsoft.com/office/powerpoint/2010/main" val="13633087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">
            <a:extLst>
              <a:ext uri="{FF2B5EF4-FFF2-40B4-BE49-F238E27FC236}">
                <a16:creationId xmlns:a16="http://schemas.microsoft.com/office/drawing/2014/main" id="{ACFACE92-2619-4EED-AA0B-14C393E3C740}"/>
              </a:ext>
            </a:extLst>
          </p:cNvPr>
          <p:cNvGrpSpPr/>
          <p:nvPr/>
        </p:nvGrpSpPr>
        <p:grpSpPr>
          <a:xfrm rot="-1740000">
            <a:off x="180826" y="2808249"/>
            <a:ext cx="4928238" cy="4012435"/>
            <a:chOff x="2154847" y="1750947"/>
            <a:chExt cx="5781463" cy="4181693"/>
          </a:xfrm>
        </p:grpSpPr>
        <p:grpSp>
          <p:nvGrpSpPr>
            <p:cNvPr id="3" name="그룹 2">
              <a:extLst>
                <a:ext uri="{FF2B5EF4-FFF2-40B4-BE49-F238E27FC236}">
                  <a16:creationId xmlns:a16="http://schemas.microsoft.com/office/drawing/2014/main" id="{24506B2E-87C4-438B-A973-3E9AC87F2900}"/>
                </a:ext>
              </a:extLst>
            </p:cNvPr>
            <p:cNvGrpSpPr/>
            <p:nvPr/>
          </p:nvGrpSpPr>
          <p:grpSpPr>
            <a:xfrm>
              <a:off x="2154847" y="1750947"/>
              <a:ext cx="5781463" cy="4181693"/>
              <a:chOff x="1637015" y="1143000"/>
              <a:chExt cx="6163495" cy="4673600"/>
            </a:xfrm>
          </p:grpSpPr>
          <p:grpSp>
            <p:nvGrpSpPr>
              <p:cNvPr id="5" name="그룹 4">
                <a:extLst>
                  <a:ext uri="{FF2B5EF4-FFF2-40B4-BE49-F238E27FC236}">
                    <a16:creationId xmlns:a16="http://schemas.microsoft.com/office/drawing/2014/main" id="{EE41698E-9FE1-4A4F-98FA-2AEA08FC03D7}"/>
                  </a:ext>
                </a:extLst>
              </p:cNvPr>
              <p:cNvGrpSpPr/>
              <p:nvPr/>
            </p:nvGrpSpPr>
            <p:grpSpPr>
              <a:xfrm>
                <a:off x="2232025" y="1143000"/>
                <a:ext cx="4732338" cy="4673600"/>
                <a:chOff x="2232025" y="1143000"/>
                <a:chExt cx="4732338" cy="4673600"/>
              </a:xfrm>
            </p:grpSpPr>
            <p:sp>
              <p:nvSpPr>
                <p:cNvPr id="15" name="Freeform 4">
                  <a:extLst>
                    <a:ext uri="{FF2B5EF4-FFF2-40B4-BE49-F238E27FC236}">
                      <a16:creationId xmlns:a16="http://schemas.microsoft.com/office/drawing/2014/main" id="{8862A71A-4305-47DA-AFCF-D157115BE3F5}"/>
                    </a:ext>
                  </a:extLst>
                </p:cNvPr>
                <p:cNvSpPr>
                  <a:spLocks/>
                </p:cNvSpPr>
                <p:nvPr/>
              </p:nvSpPr>
              <p:spPr bwMode="blackWhite">
                <a:xfrm>
                  <a:off x="2232025" y="2335294"/>
                  <a:ext cx="2849771" cy="1190675"/>
                </a:xfrm>
                <a:custGeom>
                  <a:avLst/>
                  <a:gdLst>
                    <a:gd name="T0" fmla="*/ 1753 w 1136"/>
                    <a:gd name="T1" fmla="*/ 654 h 491"/>
                    <a:gd name="T2" fmla="*/ 1730 w 1136"/>
                    <a:gd name="T3" fmla="*/ 548 h 491"/>
                    <a:gd name="T4" fmla="*/ 1688 w 1136"/>
                    <a:gd name="T5" fmla="*/ 446 h 491"/>
                    <a:gd name="T6" fmla="*/ 1627 w 1136"/>
                    <a:gd name="T7" fmla="*/ 349 h 491"/>
                    <a:gd name="T8" fmla="*/ 1552 w 1136"/>
                    <a:gd name="T9" fmla="*/ 260 h 491"/>
                    <a:gd name="T10" fmla="*/ 1460 w 1136"/>
                    <a:gd name="T11" fmla="*/ 184 h 491"/>
                    <a:gd name="T12" fmla="*/ 1356 w 1136"/>
                    <a:gd name="T13" fmla="*/ 117 h 491"/>
                    <a:gd name="T14" fmla="*/ 1243 w 1136"/>
                    <a:gd name="T15" fmla="*/ 66 h 491"/>
                    <a:gd name="T16" fmla="*/ 1121 w 1136"/>
                    <a:gd name="T17" fmla="*/ 28 h 491"/>
                    <a:gd name="T18" fmla="*/ 994 w 1136"/>
                    <a:gd name="T19" fmla="*/ 6 h 491"/>
                    <a:gd name="T20" fmla="*/ 866 w 1136"/>
                    <a:gd name="T21" fmla="*/ 0 h 491"/>
                    <a:gd name="T22" fmla="*/ 734 w 1136"/>
                    <a:gd name="T23" fmla="*/ 9 h 491"/>
                    <a:gd name="T24" fmla="*/ 610 w 1136"/>
                    <a:gd name="T25" fmla="*/ 36 h 491"/>
                    <a:gd name="T26" fmla="*/ 489 w 1136"/>
                    <a:gd name="T27" fmla="*/ 76 h 491"/>
                    <a:gd name="T28" fmla="*/ 376 w 1136"/>
                    <a:gd name="T29" fmla="*/ 132 h 491"/>
                    <a:gd name="T30" fmla="*/ 277 w 1136"/>
                    <a:gd name="T31" fmla="*/ 201 h 491"/>
                    <a:gd name="T32" fmla="*/ 189 w 1136"/>
                    <a:gd name="T33" fmla="*/ 280 h 491"/>
                    <a:gd name="T34" fmla="*/ 116 w 1136"/>
                    <a:gd name="T35" fmla="*/ 370 h 491"/>
                    <a:gd name="T36" fmla="*/ 60 w 1136"/>
                    <a:gd name="T37" fmla="*/ 467 h 491"/>
                    <a:gd name="T38" fmla="*/ 22 w 1136"/>
                    <a:gd name="T39" fmla="*/ 572 h 491"/>
                    <a:gd name="T40" fmla="*/ 3 w 1136"/>
                    <a:gd name="T41" fmla="*/ 680 h 491"/>
                    <a:gd name="T42" fmla="*/ 880 w 1136"/>
                    <a:gd name="T43" fmla="*/ 734 h 491"/>
                    <a:gd name="T44" fmla="*/ 1008 w 1136"/>
                    <a:gd name="T45" fmla="*/ 699 h 491"/>
                    <a:gd name="T46" fmla="*/ 1051 w 1136"/>
                    <a:gd name="T47" fmla="*/ 636 h 491"/>
                    <a:gd name="T48" fmla="*/ 1109 w 1136"/>
                    <a:gd name="T49" fmla="*/ 582 h 491"/>
                    <a:gd name="T50" fmla="*/ 1178 w 1136"/>
                    <a:gd name="T51" fmla="*/ 540 h 491"/>
                    <a:gd name="T52" fmla="*/ 1256 w 1136"/>
                    <a:gd name="T53" fmla="*/ 509 h 491"/>
                    <a:gd name="T54" fmla="*/ 1338 w 1136"/>
                    <a:gd name="T55" fmla="*/ 494 h 491"/>
                    <a:gd name="T56" fmla="*/ 1423 w 1136"/>
                    <a:gd name="T57" fmla="*/ 494 h 491"/>
                    <a:gd name="T58" fmla="*/ 1508 w 1136"/>
                    <a:gd name="T59" fmla="*/ 510 h 491"/>
                    <a:gd name="T60" fmla="*/ 1587 w 1136"/>
                    <a:gd name="T61" fmla="*/ 542 h 491"/>
                    <a:gd name="T62" fmla="*/ 1657 w 1136"/>
                    <a:gd name="T63" fmla="*/ 587 h 491"/>
                    <a:gd name="T64" fmla="*/ 1714 w 1136"/>
                    <a:gd name="T65" fmla="*/ 642 h 491"/>
                    <a:gd name="T66" fmla="*/ 1757 w 1136"/>
                    <a:gd name="T67" fmla="*/ 708 h 491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</a:gdLst>
                  <a:ahLst/>
                  <a:cxnLst>
                    <a:cxn ang="T68">
                      <a:pos x="T0" y="T1"/>
                    </a:cxn>
                    <a:cxn ang="T69">
                      <a:pos x="T2" y="T3"/>
                    </a:cxn>
                    <a:cxn ang="T70">
                      <a:pos x="T4" y="T5"/>
                    </a:cxn>
                    <a:cxn ang="T71">
                      <a:pos x="T6" y="T7"/>
                    </a:cxn>
                    <a:cxn ang="T72">
                      <a:pos x="T8" y="T9"/>
                    </a:cxn>
                    <a:cxn ang="T73">
                      <a:pos x="T10" y="T11"/>
                    </a:cxn>
                    <a:cxn ang="T74">
                      <a:pos x="T12" y="T13"/>
                    </a:cxn>
                    <a:cxn ang="T75">
                      <a:pos x="T14" y="T15"/>
                    </a:cxn>
                    <a:cxn ang="T76">
                      <a:pos x="T16" y="T17"/>
                    </a:cxn>
                    <a:cxn ang="T77">
                      <a:pos x="T18" y="T19"/>
                    </a:cxn>
                    <a:cxn ang="T78">
                      <a:pos x="T20" y="T21"/>
                    </a:cxn>
                    <a:cxn ang="T79">
                      <a:pos x="T22" y="T23"/>
                    </a:cxn>
                    <a:cxn ang="T80">
                      <a:pos x="T24" y="T25"/>
                    </a:cxn>
                    <a:cxn ang="T81">
                      <a:pos x="T26" y="T27"/>
                    </a:cxn>
                    <a:cxn ang="T82">
                      <a:pos x="T28" y="T29"/>
                    </a:cxn>
                    <a:cxn ang="T83">
                      <a:pos x="T30" y="T31"/>
                    </a:cxn>
                    <a:cxn ang="T84">
                      <a:pos x="T32" y="T33"/>
                    </a:cxn>
                    <a:cxn ang="T85">
                      <a:pos x="T34" y="T35"/>
                    </a:cxn>
                    <a:cxn ang="T86">
                      <a:pos x="T36" y="T37"/>
                    </a:cxn>
                    <a:cxn ang="T87">
                      <a:pos x="T38" y="T39"/>
                    </a:cxn>
                    <a:cxn ang="T88">
                      <a:pos x="T40" y="T41"/>
                    </a:cxn>
                    <a:cxn ang="T89">
                      <a:pos x="T42" y="T43"/>
                    </a:cxn>
                    <a:cxn ang="T90">
                      <a:pos x="T44" y="T45"/>
                    </a:cxn>
                    <a:cxn ang="T91">
                      <a:pos x="T46" y="T47"/>
                    </a:cxn>
                    <a:cxn ang="T92">
                      <a:pos x="T48" y="T49"/>
                    </a:cxn>
                    <a:cxn ang="T93">
                      <a:pos x="T50" y="T51"/>
                    </a:cxn>
                    <a:cxn ang="T94">
                      <a:pos x="T52" y="T53"/>
                    </a:cxn>
                    <a:cxn ang="T95">
                      <a:pos x="T54" y="T55"/>
                    </a:cxn>
                    <a:cxn ang="T96">
                      <a:pos x="T56" y="T57"/>
                    </a:cxn>
                    <a:cxn ang="T97">
                      <a:pos x="T58" y="T59"/>
                    </a:cxn>
                    <a:cxn ang="T98">
                      <a:pos x="T60" y="T61"/>
                    </a:cxn>
                    <a:cxn ang="T99">
                      <a:pos x="T62" y="T63"/>
                    </a:cxn>
                    <a:cxn ang="T100">
                      <a:pos x="T64" y="T65"/>
                    </a:cxn>
                    <a:cxn ang="T101">
                      <a:pos x="T66" y="T67"/>
                    </a:cxn>
                  </a:cxnLst>
                  <a:rect l="0" t="0" r="r" b="b"/>
                  <a:pathLst>
                    <a:path w="1136" h="491">
                      <a:moveTo>
                        <a:pt x="1135" y="473"/>
                      </a:moveTo>
                      <a:lnTo>
                        <a:pt x="1132" y="437"/>
                      </a:lnTo>
                      <a:lnTo>
                        <a:pt x="1126" y="401"/>
                      </a:lnTo>
                      <a:lnTo>
                        <a:pt x="1117" y="366"/>
                      </a:lnTo>
                      <a:lnTo>
                        <a:pt x="1104" y="331"/>
                      </a:lnTo>
                      <a:lnTo>
                        <a:pt x="1090" y="298"/>
                      </a:lnTo>
                      <a:lnTo>
                        <a:pt x="1072" y="264"/>
                      </a:lnTo>
                      <a:lnTo>
                        <a:pt x="1051" y="233"/>
                      </a:lnTo>
                      <a:lnTo>
                        <a:pt x="1027" y="203"/>
                      </a:lnTo>
                      <a:lnTo>
                        <a:pt x="1002" y="174"/>
                      </a:lnTo>
                      <a:lnTo>
                        <a:pt x="974" y="148"/>
                      </a:lnTo>
                      <a:lnTo>
                        <a:pt x="943" y="123"/>
                      </a:lnTo>
                      <a:lnTo>
                        <a:pt x="911" y="99"/>
                      </a:lnTo>
                      <a:lnTo>
                        <a:pt x="876" y="78"/>
                      </a:lnTo>
                      <a:lnTo>
                        <a:pt x="840" y="60"/>
                      </a:lnTo>
                      <a:lnTo>
                        <a:pt x="803" y="44"/>
                      </a:lnTo>
                      <a:lnTo>
                        <a:pt x="764" y="30"/>
                      </a:lnTo>
                      <a:lnTo>
                        <a:pt x="724" y="19"/>
                      </a:lnTo>
                      <a:lnTo>
                        <a:pt x="683" y="10"/>
                      </a:lnTo>
                      <a:lnTo>
                        <a:pt x="642" y="4"/>
                      </a:lnTo>
                      <a:lnTo>
                        <a:pt x="600" y="1"/>
                      </a:lnTo>
                      <a:lnTo>
                        <a:pt x="559" y="0"/>
                      </a:lnTo>
                      <a:lnTo>
                        <a:pt x="517" y="2"/>
                      </a:lnTo>
                      <a:lnTo>
                        <a:pt x="474" y="6"/>
                      </a:lnTo>
                      <a:lnTo>
                        <a:pt x="433" y="14"/>
                      </a:lnTo>
                      <a:lnTo>
                        <a:pt x="394" y="24"/>
                      </a:lnTo>
                      <a:lnTo>
                        <a:pt x="354" y="37"/>
                      </a:lnTo>
                      <a:lnTo>
                        <a:pt x="316" y="51"/>
                      </a:lnTo>
                      <a:lnTo>
                        <a:pt x="279" y="68"/>
                      </a:lnTo>
                      <a:lnTo>
                        <a:pt x="243" y="88"/>
                      </a:lnTo>
                      <a:lnTo>
                        <a:pt x="210" y="110"/>
                      </a:lnTo>
                      <a:lnTo>
                        <a:pt x="179" y="134"/>
                      </a:lnTo>
                      <a:lnTo>
                        <a:pt x="149" y="159"/>
                      </a:lnTo>
                      <a:lnTo>
                        <a:pt x="122" y="187"/>
                      </a:lnTo>
                      <a:lnTo>
                        <a:pt x="97" y="217"/>
                      </a:lnTo>
                      <a:lnTo>
                        <a:pt x="75" y="247"/>
                      </a:lnTo>
                      <a:lnTo>
                        <a:pt x="56" y="280"/>
                      </a:lnTo>
                      <a:lnTo>
                        <a:pt x="39" y="312"/>
                      </a:lnTo>
                      <a:lnTo>
                        <a:pt x="25" y="347"/>
                      </a:lnTo>
                      <a:lnTo>
                        <a:pt x="14" y="382"/>
                      </a:lnTo>
                      <a:lnTo>
                        <a:pt x="7" y="417"/>
                      </a:lnTo>
                      <a:lnTo>
                        <a:pt x="2" y="454"/>
                      </a:lnTo>
                      <a:lnTo>
                        <a:pt x="0" y="490"/>
                      </a:lnTo>
                      <a:lnTo>
                        <a:pt x="568" y="490"/>
                      </a:lnTo>
                      <a:lnTo>
                        <a:pt x="640" y="490"/>
                      </a:lnTo>
                      <a:lnTo>
                        <a:pt x="651" y="467"/>
                      </a:lnTo>
                      <a:lnTo>
                        <a:pt x="664" y="445"/>
                      </a:lnTo>
                      <a:lnTo>
                        <a:pt x="679" y="425"/>
                      </a:lnTo>
                      <a:lnTo>
                        <a:pt x="696" y="406"/>
                      </a:lnTo>
                      <a:lnTo>
                        <a:pt x="716" y="389"/>
                      </a:lnTo>
                      <a:lnTo>
                        <a:pt x="738" y="374"/>
                      </a:lnTo>
                      <a:lnTo>
                        <a:pt x="761" y="361"/>
                      </a:lnTo>
                      <a:lnTo>
                        <a:pt x="785" y="350"/>
                      </a:lnTo>
                      <a:lnTo>
                        <a:pt x="811" y="340"/>
                      </a:lnTo>
                      <a:lnTo>
                        <a:pt x="837" y="334"/>
                      </a:lnTo>
                      <a:lnTo>
                        <a:pt x="864" y="330"/>
                      </a:lnTo>
                      <a:lnTo>
                        <a:pt x="891" y="330"/>
                      </a:lnTo>
                      <a:lnTo>
                        <a:pt x="919" y="330"/>
                      </a:lnTo>
                      <a:lnTo>
                        <a:pt x="947" y="335"/>
                      </a:lnTo>
                      <a:lnTo>
                        <a:pt x="974" y="341"/>
                      </a:lnTo>
                      <a:lnTo>
                        <a:pt x="1000" y="351"/>
                      </a:lnTo>
                      <a:lnTo>
                        <a:pt x="1025" y="362"/>
                      </a:lnTo>
                      <a:lnTo>
                        <a:pt x="1048" y="375"/>
                      </a:lnTo>
                      <a:lnTo>
                        <a:pt x="1070" y="392"/>
                      </a:lnTo>
                      <a:lnTo>
                        <a:pt x="1090" y="410"/>
                      </a:lnTo>
                      <a:lnTo>
                        <a:pt x="1107" y="429"/>
                      </a:lnTo>
                      <a:lnTo>
                        <a:pt x="1122" y="451"/>
                      </a:lnTo>
                      <a:lnTo>
                        <a:pt x="1135" y="473"/>
                      </a:lnTo>
                    </a:path>
                  </a:pathLst>
                </a:custGeom>
                <a:solidFill>
                  <a:srgbClr val="FFC000"/>
                </a:solidFill>
                <a:ln w="12700" cap="rnd" cmpd="sng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53882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latinLnBrk="0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kumimoji="1" lang="ko-KR" altLang="en-US" sz="2400">
                    <a:solidFill>
                      <a:srgbClr val="000000"/>
                    </a:solidFill>
                    <a:latin typeface="맑은 고딕" panose="020B0503020000020004" pitchFamily="50" charset="-127"/>
                    <a:ea typeface="맑은 고딕" panose="020B0503020000020004" pitchFamily="50" charset="-127"/>
                  </a:endParaRPr>
                </a:p>
              </p:txBody>
            </p:sp>
            <p:sp>
              <p:nvSpPr>
                <p:cNvPr id="16" name="Freeform 5">
                  <a:extLst>
                    <a:ext uri="{FF2B5EF4-FFF2-40B4-BE49-F238E27FC236}">
                      <a16:creationId xmlns:a16="http://schemas.microsoft.com/office/drawing/2014/main" id="{9BD7715D-EED6-47D4-B7BE-DD072670F082}"/>
                    </a:ext>
                  </a:extLst>
                </p:cNvPr>
                <p:cNvSpPr>
                  <a:spLocks/>
                </p:cNvSpPr>
                <p:nvPr/>
              </p:nvSpPr>
              <p:spPr bwMode="blackWhite">
                <a:xfrm>
                  <a:off x="3439006" y="3064279"/>
                  <a:ext cx="1237763" cy="2752321"/>
                </a:xfrm>
                <a:custGeom>
                  <a:avLst/>
                  <a:gdLst>
                    <a:gd name="T0" fmla="*/ 680 w 493"/>
                    <a:gd name="T1" fmla="*/ 4 h 1134"/>
                    <a:gd name="T2" fmla="*/ 569 w 493"/>
                    <a:gd name="T3" fmla="*/ 27 h 1134"/>
                    <a:gd name="T4" fmla="*/ 463 w 493"/>
                    <a:gd name="T5" fmla="*/ 67 h 1134"/>
                    <a:gd name="T6" fmla="*/ 363 w 493"/>
                    <a:gd name="T7" fmla="*/ 126 h 1134"/>
                    <a:gd name="T8" fmla="*/ 273 w 493"/>
                    <a:gd name="T9" fmla="*/ 199 h 1134"/>
                    <a:gd name="T10" fmla="*/ 191 w 493"/>
                    <a:gd name="T11" fmla="*/ 286 h 1134"/>
                    <a:gd name="T12" fmla="*/ 124 w 493"/>
                    <a:gd name="T13" fmla="*/ 387 h 1134"/>
                    <a:gd name="T14" fmla="*/ 70 w 493"/>
                    <a:gd name="T15" fmla="*/ 497 h 1134"/>
                    <a:gd name="T16" fmla="*/ 31 w 493"/>
                    <a:gd name="T17" fmla="*/ 616 h 1134"/>
                    <a:gd name="T18" fmla="*/ 8 w 493"/>
                    <a:gd name="T19" fmla="*/ 737 h 1134"/>
                    <a:gd name="T20" fmla="*/ 0 w 493"/>
                    <a:gd name="T21" fmla="*/ 863 h 1134"/>
                    <a:gd name="T22" fmla="*/ 11 w 493"/>
                    <a:gd name="T23" fmla="*/ 987 h 1134"/>
                    <a:gd name="T24" fmla="*/ 39 w 493"/>
                    <a:gd name="T25" fmla="*/ 1110 h 1134"/>
                    <a:gd name="T26" fmla="*/ 81 w 493"/>
                    <a:gd name="T27" fmla="*/ 1226 h 1134"/>
                    <a:gd name="T28" fmla="*/ 138 w 493"/>
                    <a:gd name="T29" fmla="*/ 1333 h 1134"/>
                    <a:gd name="T30" fmla="*/ 209 w 493"/>
                    <a:gd name="T31" fmla="*/ 1431 h 1134"/>
                    <a:gd name="T32" fmla="*/ 291 w 493"/>
                    <a:gd name="T33" fmla="*/ 1515 h 1134"/>
                    <a:gd name="T34" fmla="*/ 386 w 493"/>
                    <a:gd name="T35" fmla="*/ 1585 h 1134"/>
                    <a:gd name="T36" fmla="*/ 487 w 493"/>
                    <a:gd name="T37" fmla="*/ 1641 h 1134"/>
                    <a:gd name="T38" fmla="*/ 595 w 493"/>
                    <a:gd name="T39" fmla="*/ 1677 h 1134"/>
                    <a:gd name="T40" fmla="*/ 705 w 493"/>
                    <a:gd name="T41" fmla="*/ 1695 h 1134"/>
                    <a:gd name="T42" fmla="*/ 762 w 493"/>
                    <a:gd name="T43" fmla="*/ 848 h 1134"/>
                    <a:gd name="T44" fmla="*/ 725 w 493"/>
                    <a:gd name="T45" fmla="*/ 725 h 1134"/>
                    <a:gd name="T46" fmla="*/ 660 w 493"/>
                    <a:gd name="T47" fmla="*/ 683 h 1134"/>
                    <a:gd name="T48" fmla="*/ 606 w 493"/>
                    <a:gd name="T49" fmla="*/ 626 h 1134"/>
                    <a:gd name="T50" fmla="*/ 561 w 493"/>
                    <a:gd name="T51" fmla="*/ 560 h 1134"/>
                    <a:gd name="T52" fmla="*/ 530 w 493"/>
                    <a:gd name="T53" fmla="*/ 485 h 1134"/>
                    <a:gd name="T54" fmla="*/ 514 w 493"/>
                    <a:gd name="T55" fmla="*/ 406 h 1134"/>
                    <a:gd name="T56" fmla="*/ 514 w 493"/>
                    <a:gd name="T57" fmla="*/ 322 h 1134"/>
                    <a:gd name="T58" fmla="*/ 532 w 493"/>
                    <a:gd name="T59" fmla="*/ 241 h 1134"/>
                    <a:gd name="T60" fmla="*/ 563 w 493"/>
                    <a:gd name="T61" fmla="*/ 165 h 1134"/>
                    <a:gd name="T62" fmla="*/ 609 w 493"/>
                    <a:gd name="T63" fmla="*/ 97 h 1134"/>
                    <a:gd name="T64" fmla="*/ 668 w 493"/>
                    <a:gd name="T65" fmla="*/ 42 h 1134"/>
                    <a:gd name="T66" fmla="*/ 736 w 493"/>
                    <a:gd name="T67" fmla="*/ 0 h 1134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</a:gdLst>
                  <a:ahLst/>
                  <a:cxnLst>
                    <a:cxn ang="T68">
                      <a:pos x="T0" y="T1"/>
                    </a:cxn>
                    <a:cxn ang="T69">
                      <a:pos x="T2" y="T3"/>
                    </a:cxn>
                    <a:cxn ang="T70">
                      <a:pos x="T4" y="T5"/>
                    </a:cxn>
                    <a:cxn ang="T71">
                      <a:pos x="T6" y="T7"/>
                    </a:cxn>
                    <a:cxn ang="T72">
                      <a:pos x="T8" y="T9"/>
                    </a:cxn>
                    <a:cxn ang="T73">
                      <a:pos x="T10" y="T11"/>
                    </a:cxn>
                    <a:cxn ang="T74">
                      <a:pos x="T12" y="T13"/>
                    </a:cxn>
                    <a:cxn ang="T75">
                      <a:pos x="T14" y="T15"/>
                    </a:cxn>
                    <a:cxn ang="T76">
                      <a:pos x="T16" y="T17"/>
                    </a:cxn>
                    <a:cxn ang="T77">
                      <a:pos x="T18" y="T19"/>
                    </a:cxn>
                    <a:cxn ang="T78">
                      <a:pos x="T20" y="T21"/>
                    </a:cxn>
                    <a:cxn ang="T79">
                      <a:pos x="T22" y="T23"/>
                    </a:cxn>
                    <a:cxn ang="T80">
                      <a:pos x="T24" y="T25"/>
                    </a:cxn>
                    <a:cxn ang="T81">
                      <a:pos x="T26" y="T27"/>
                    </a:cxn>
                    <a:cxn ang="T82">
                      <a:pos x="T28" y="T29"/>
                    </a:cxn>
                    <a:cxn ang="T83">
                      <a:pos x="T30" y="T31"/>
                    </a:cxn>
                    <a:cxn ang="T84">
                      <a:pos x="T32" y="T33"/>
                    </a:cxn>
                    <a:cxn ang="T85">
                      <a:pos x="T34" y="T35"/>
                    </a:cxn>
                    <a:cxn ang="T86">
                      <a:pos x="T36" y="T37"/>
                    </a:cxn>
                    <a:cxn ang="T87">
                      <a:pos x="T38" y="T39"/>
                    </a:cxn>
                    <a:cxn ang="T88">
                      <a:pos x="T40" y="T41"/>
                    </a:cxn>
                    <a:cxn ang="T89">
                      <a:pos x="T42" y="T43"/>
                    </a:cxn>
                    <a:cxn ang="T90">
                      <a:pos x="T44" y="T45"/>
                    </a:cxn>
                    <a:cxn ang="T91">
                      <a:pos x="T46" y="T47"/>
                    </a:cxn>
                    <a:cxn ang="T92">
                      <a:pos x="T48" y="T49"/>
                    </a:cxn>
                    <a:cxn ang="T93">
                      <a:pos x="T50" y="T51"/>
                    </a:cxn>
                    <a:cxn ang="T94">
                      <a:pos x="T52" y="T53"/>
                    </a:cxn>
                    <a:cxn ang="T95">
                      <a:pos x="T54" y="T55"/>
                    </a:cxn>
                    <a:cxn ang="T96">
                      <a:pos x="T56" y="T57"/>
                    </a:cxn>
                    <a:cxn ang="T97">
                      <a:pos x="T58" y="T59"/>
                    </a:cxn>
                    <a:cxn ang="T98">
                      <a:pos x="T60" y="T61"/>
                    </a:cxn>
                    <a:cxn ang="T99">
                      <a:pos x="T62" y="T63"/>
                    </a:cxn>
                    <a:cxn ang="T100">
                      <a:pos x="T64" y="T65"/>
                    </a:cxn>
                    <a:cxn ang="T101">
                      <a:pos x="T66" y="T67"/>
                    </a:cxn>
                  </a:cxnLst>
                  <a:rect l="0" t="0" r="r" b="b"/>
                  <a:pathLst>
                    <a:path w="493" h="1134">
                      <a:moveTo>
                        <a:pt x="475" y="0"/>
                      </a:moveTo>
                      <a:lnTo>
                        <a:pt x="439" y="3"/>
                      </a:lnTo>
                      <a:lnTo>
                        <a:pt x="403" y="9"/>
                      </a:lnTo>
                      <a:lnTo>
                        <a:pt x="367" y="18"/>
                      </a:lnTo>
                      <a:lnTo>
                        <a:pt x="333" y="30"/>
                      </a:lnTo>
                      <a:lnTo>
                        <a:pt x="299" y="45"/>
                      </a:lnTo>
                      <a:lnTo>
                        <a:pt x="266" y="63"/>
                      </a:lnTo>
                      <a:lnTo>
                        <a:pt x="234" y="84"/>
                      </a:lnTo>
                      <a:lnTo>
                        <a:pt x="204" y="107"/>
                      </a:lnTo>
                      <a:lnTo>
                        <a:pt x="176" y="133"/>
                      </a:lnTo>
                      <a:lnTo>
                        <a:pt x="148" y="161"/>
                      </a:lnTo>
                      <a:lnTo>
                        <a:pt x="123" y="191"/>
                      </a:lnTo>
                      <a:lnTo>
                        <a:pt x="101" y="224"/>
                      </a:lnTo>
                      <a:lnTo>
                        <a:pt x="80" y="258"/>
                      </a:lnTo>
                      <a:lnTo>
                        <a:pt x="61" y="294"/>
                      </a:lnTo>
                      <a:lnTo>
                        <a:pt x="45" y="332"/>
                      </a:lnTo>
                      <a:lnTo>
                        <a:pt x="31" y="370"/>
                      </a:lnTo>
                      <a:lnTo>
                        <a:pt x="20" y="411"/>
                      </a:lnTo>
                      <a:lnTo>
                        <a:pt x="11" y="451"/>
                      </a:lnTo>
                      <a:lnTo>
                        <a:pt x="5" y="492"/>
                      </a:lnTo>
                      <a:lnTo>
                        <a:pt x="1" y="534"/>
                      </a:lnTo>
                      <a:lnTo>
                        <a:pt x="0" y="576"/>
                      </a:lnTo>
                      <a:lnTo>
                        <a:pt x="3" y="617"/>
                      </a:lnTo>
                      <a:lnTo>
                        <a:pt x="7" y="659"/>
                      </a:lnTo>
                      <a:lnTo>
                        <a:pt x="14" y="701"/>
                      </a:lnTo>
                      <a:lnTo>
                        <a:pt x="25" y="741"/>
                      </a:lnTo>
                      <a:lnTo>
                        <a:pt x="37" y="780"/>
                      </a:lnTo>
                      <a:lnTo>
                        <a:pt x="52" y="818"/>
                      </a:lnTo>
                      <a:lnTo>
                        <a:pt x="69" y="855"/>
                      </a:lnTo>
                      <a:lnTo>
                        <a:pt x="89" y="890"/>
                      </a:lnTo>
                      <a:lnTo>
                        <a:pt x="111" y="924"/>
                      </a:lnTo>
                      <a:lnTo>
                        <a:pt x="135" y="955"/>
                      </a:lnTo>
                      <a:lnTo>
                        <a:pt x="161" y="984"/>
                      </a:lnTo>
                      <a:lnTo>
                        <a:pt x="188" y="1011"/>
                      </a:lnTo>
                      <a:lnTo>
                        <a:pt x="218" y="1036"/>
                      </a:lnTo>
                      <a:lnTo>
                        <a:pt x="249" y="1058"/>
                      </a:lnTo>
                      <a:lnTo>
                        <a:pt x="281" y="1078"/>
                      </a:lnTo>
                      <a:lnTo>
                        <a:pt x="314" y="1095"/>
                      </a:lnTo>
                      <a:lnTo>
                        <a:pt x="349" y="1108"/>
                      </a:lnTo>
                      <a:lnTo>
                        <a:pt x="384" y="1119"/>
                      </a:lnTo>
                      <a:lnTo>
                        <a:pt x="419" y="1126"/>
                      </a:lnTo>
                      <a:lnTo>
                        <a:pt x="455" y="1131"/>
                      </a:lnTo>
                      <a:lnTo>
                        <a:pt x="492" y="1133"/>
                      </a:lnTo>
                      <a:lnTo>
                        <a:pt x="492" y="566"/>
                      </a:lnTo>
                      <a:lnTo>
                        <a:pt x="492" y="494"/>
                      </a:lnTo>
                      <a:lnTo>
                        <a:pt x="468" y="484"/>
                      </a:lnTo>
                      <a:lnTo>
                        <a:pt x="447" y="470"/>
                      </a:lnTo>
                      <a:lnTo>
                        <a:pt x="426" y="456"/>
                      </a:lnTo>
                      <a:lnTo>
                        <a:pt x="408" y="438"/>
                      </a:lnTo>
                      <a:lnTo>
                        <a:pt x="391" y="418"/>
                      </a:lnTo>
                      <a:lnTo>
                        <a:pt x="375" y="397"/>
                      </a:lnTo>
                      <a:lnTo>
                        <a:pt x="362" y="374"/>
                      </a:lnTo>
                      <a:lnTo>
                        <a:pt x="351" y="349"/>
                      </a:lnTo>
                      <a:lnTo>
                        <a:pt x="342" y="324"/>
                      </a:lnTo>
                      <a:lnTo>
                        <a:pt x="336" y="298"/>
                      </a:lnTo>
                      <a:lnTo>
                        <a:pt x="332" y="271"/>
                      </a:lnTo>
                      <a:lnTo>
                        <a:pt x="331" y="243"/>
                      </a:lnTo>
                      <a:lnTo>
                        <a:pt x="332" y="215"/>
                      </a:lnTo>
                      <a:lnTo>
                        <a:pt x="336" y="188"/>
                      </a:lnTo>
                      <a:lnTo>
                        <a:pt x="343" y="161"/>
                      </a:lnTo>
                      <a:lnTo>
                        <a:pt x="352" y="135"/>
                      </a:lnTo>
                      <a:lnTo>
                        <a:pt x="363" y="110"/>
                      </a:lnTo>
                      <a:lnTo>
                        <a:pt x="377" y="86"/>
                      </a:lnTo>
                      <a:lnTo>
                        <a:pt x="393" y="65"/>
                      </a:lnTo>
                      <a:lnTo>
                        <a:pt x="412" y="45"/>
                      </a:lnTo>
                      <a:lnTo>
                        <a:pt x="431" y="28"/>
                      </a:lnTo>
                      <a:lnTo>
                        <a:pt x="452" y="12"/>
                      </a:lnTo>
                      <a:lnTo>
                        <a:pt x="475" y="0"/>
                      </a:lnTo>
                    </a:path>
                  </a:pathLst>
                </a:custGeom>
                <a:solidFill>
                  <a:srgbClr val="C00000"/>
                </a:solidFill>
                <a:ln w="12700" cap="rnd" cmpd="sng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53882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latinLnBrk="0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kumimoji="1" lang="ko-KR" altLang="en-US" sz="2400">
                    <a:solidFill>
                      <a:srgbClr val="000000"/>
                    </a:solidFill>
                    <a:latin typeface="맑은 고딕" panose="020B0503020000020004" pitchFamily="50" charset="-127"/>
                    <a:ea typeface="맑은 고딕" panose="020B0503020000020004" pitchFamily="50" charset="-127"/>
                  </a:endParaRPr>
                </a:p>
              </p:txBody>
            </p:sp>
            <p:sp>
              <p:nvSpPr>
                <p:cNvPr id="17" name="Freeform 6">
                  <a:extLst>
                    <a:ext uri="{FF2B5EF4-FFF2-40B4-BE49-F238E27FC236}">
                      <a16:creationId xmlns:a16="http://schemas.microsoft.com/office/drawing/2014/main" id="{FDDFD518-A0B8-4567-893E-E0E13DEFB834}"/>
                    </a:ext>
                  </a:extLst>
                </p:cNvPr>
                <p:cNvSpPr>
                  <a:spLocks/>
                </p:cNvSpPr>
                <p:nvPr/>
              </p:nvSpPr>
              <p:spPr bwMode="blackWhite">
                <a:xfrm>
                  <a:off x="4114592" y="3466030"/>
                  <a:ext cx="2849771" cy="1192294"/>
                </a:xfrm>
                <a:custGeom>
                  <a:avLst/>
                  <a:gdLst>
                    <a:gd name="T0" fmla="*/ 5 w 1136"/>
                    <a:gd name="T1" fmla="*/ 79 h 491"/>
                    <a:gd name="T2" fmla="*/ 28 w 1136"/>
                    <a:gd name="T3" fmla="*/ 187 h 491"/>
                    <a:gd name="T4" fmla="*/ 70 w 1136"/>
                    <a:gd name="T5" fmla="*/ 289 h 491"/>
                    <a:gd name="T6" fmla="*/ 130 w 1136"/>
                    <a:gd name="T7" fmla="*/ 385 h 491"/>
                    <a:gd name="T8" fmla="*/ 206 w 1136"/>
                    <a:gd name="T9" fmla="*/ 474 h 491"/>
                    <a:gd name="T10" fmla="*/ 297 w 1136"/>
                    <a:gd name="T11" fmla="*/ 552 h 491"/>
                    <a:gd name="T12" fmla="*/ 401 w 1136"/>
                    <a:gd name="T13" fmla="*/ 618 h 491"/>
                    <a:gd name="T14" fmla="*/ 514 w 1136"/>
                    <a:gd name="T15" fmla="*/ 670 h 491"/>
                    <a:gd name="T16" fmla="*/ 636 w 1136"/>
                    <a:gd name="T17" fmla="*/ 708 h 491"/>
                    <a:gd name="T18" fmla="*/ 763 w 1136"/>
                    <a:gd name="T19" fmla="*/ 729 h 491"/>
                    <a:gd name="T20" fmla="*/ 892 w 1136"/>
                    <a:gd name="T21" fmla="*/ 735 h 491"/>
                    <a:gd name="T22" fmla="*/ 1022 w 1136"/>
                    <a:gd name="T23" fmla="*/ 726 h 491"/>
                    <a:gd name="T24" fmla="*/ 1147 w 1136"/>
                    <a:gd name="T25" fmla="*/ 700 h 491"/>
                    <a:gd name="T26" fmla="*/ 1268 w 1136"/>
                    <a:gd name="T27" fmla="*/ 660 h 491"/>
                    <a:gd name="T28" fmla="*/ 1381 w 1136"/>
                    <a:gd name="T29" fmla="*/ 603 h 491"/>
                    <a:gd name="T30" fmla="*/ 1480 w 1136"/>
                    <a:gd name="T31" fmla="*/ 535 h 491"/>
                    <a:gd name="T32" fmla="*/ 1569 w 1136"/>
                    <a:gd name="T33" fmla="*/ 454 h 491"/>
                    <a:gd name="T34" fmla="*/ 1641 w 1136"/>
                    <a:gd name="T35" fmla="*/ 364 h 491"/>
                    <a:gd name="T36" fmla="*/ 1697 w 1136"/>
                    <a:gd name="T37" fmla="*/ 267 h 491"/>
                    <a:gd name="T38" fmla="*/ 1736 w 1136"/>
                    <a:gd name="T39" fmla="*/ 162 h 491"/>
                    <a:gd name="T40" fmla="*/ 1754 w 1136"/>
                    <a:gd name="T41" fmla="*/ 55 h 491"/>
                    <a:gd name="T42" fmla="*/ 878 w 1136"/>
                    <a:gd name="T43" fmla="*/ 0 h 491"/>
                    <a:gd name="T44" fmla="*/ 749 w 1136"/>
                    <a:gd name="T45" fmla="*/ 33 h 491"/>
                    <a:gd name="T46" fmla="*/ 705 w 1136"/>
                    <a:gd name="T47" fmla="*/ 93 h 491"/>
                    <a:gd name="T48" fmla="*/ 644 w 1136"/>
                    <a:gd name="T49" fmla="*/ 142 h 491"/>
                    <a:gd name="T50" fmla="*/ 574 w 1136"/>
                    <a:gd name="T51" fmla="*/ 178 h 491"/>
                    <a:gd name="T52" fmla="*/ 495 w 1136"/>
                    <a:gd name="T53" fmla="*/ 201 h 491"/>
                    <a:gd name="T54" fmla="*/ 415 w 1136"/>
                    <a:gd name="T55" fmla="*/ 207 h 491"/>
                    <a:gd name="T56" fmla="*/ 325 w 1136"/>
                    <a:gd name="T57" fmla="*/ 208 h 491"/>
                    <a:gd name="T58" fmla="*/ 238 w 1136"/>
                    <a:gd name="T59" fmla="*/ 193 h 491"/>
                    <a:gd name="T60" fmla="*/ 156 w 1136"/>
                    <a:gd name="T61" fmla="*/ 162 h 491"/>
                    <a:gd name="T62" fmla="*/ 84 w 1136"/>
                    <a:gd name="T63" fmla="*/ 115 h 491"/>
                    <a:gd name="T64" fmla="*/ 25 w 1136"/>
                    <a:gd name="T65" fmla="*/ 58 h 491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</a:gdLst>
                  <a:ahLst/>
                  <a:cxnLst>
                    <a:cxn ang="T66">
                      <a:pos x="T0" y="T1"/>
                    </a:cxn>
                    <a:cxn ang="T67">
                      <a:pos x="T2" y="T3"/>
                    </a:cxn>
                    <a:cxn ang="T68">
                      <a:pos x="T4" y="T5"/>
                    </a:cxn>
                    <a:cxn ang="T69">
                      <a:pos x="T6" y="T7"/>
                    </a:cxn>
                    <a:cxn ang="T70">
                      <a:pos x="T8" y="T9"/>
                    </a:cxn>
                    <a:cxn ang="T71">
                      <a:pos x="T10" y="T11"/>
                    </a:cxn>
                    <a:cxn ang="T72">
                      <a:pos x="T12" y="T13"/>
                    </a:cxn>
                    <a:cxn ang="T73">
                      <a:pos x="T14" y="T15"/>
                    </a:cxn>
                    <a:cxn ang="T74">
                      <a:pos x="T16" y="T17"/>
                    </a:cxn>
                    <a:cxn ang="T75">
                      <a:pos x="T18" y="T19"/>
                    </a:cxn>
                    <a:cxn ang="T76">
                      <a:pos x="T20" y="T21"/>
                    </a:cxn>
                    <a:cxn ang="T77">
                      <a:pos x="T22" y="T23"/>
                    </a:cxn>
                    <a:cxn ang="T78">
                      <a:pos x="T24" y="T25"/>
                    </a:cxn>
                    <a:cxn ang="T79">
                      <a:pos x="T26" y="T27"/>
                    </a:cxn>
                    <a:cxn ang="T80">
                      <a:pos x="T28" y="T29"/>
                    </a:cxn>
                    <a:cxn ang="T81">
                      <a:pos x="T30" y="T31"/>
                    </a:cxn>
                    <a:cxn ang="T82">
                      <a:pos x="T32" y="T33"/>
                    </a:cxn>
                    <a:cxn ang="T83">
                      <a:pos x="T34" y="T35"/>
                    </a:cxn>
                    <a:cxn ang="T84">
                      <a:pos x="T36" y="T37"/>
                    </a:cxn>
                    <a:cxn ang="T85">
                      <a:pos x="T38" y="T39"/>
                    </a:cxn>
                    <a:cxn ang="T86">
                      <a:pos x="T40" y="T41"/>
                    </a:cxn>
                    <a:cxn ang="T87">
                      <a:pos x="T42" y="T43"/>
                    </a:cxn>
                    <a:cxn ang="T88">
                      <a:pos x="T44" y="T45"/>
                    </a:cxn>
                    <a:cxn ang="T89">
                      <a:pos x="T46" y="T47"/>
                    </a:cxn>
                    <a:cxn ang="T90">
                      <a:pos x="T48" y="T49"/>
                    </a:cxn>
                    <a:cxn ang="T91">
                      <a:pos x="T50" y="T51"/>
                    </a:cxn>
                    <a:cxn ang="T92">
                      <a:pos x="T52" y="T53"/>
                    </a:cxn>
                    <a:cxn ang="T93">
                      <a:pos x="T54" y="T55"/>
                    </a:cxn>
                    <a:cxn ang="T94">
                      <a:pos x="T56" y="T57"/>
                    </a:cxn>
                    <a:cxn ang="T95">
                      <a:pos x="T58" y="T59"/>
                    </a:cxn>
                    <a:cxn ang="T96">
                      <a:pos x="T60" y="T61"/>
                    </a:cxn>
                    <a:cxn ang="T97">
                      <a:pos x="T62" y="T63"/>
                    </a:cxn>
                    <a:cxn ang="T98">
                      <a:pos x="T64" y="T65"/>
                    </a:cxn>
                  </a:cxnLst>
                  <a:rect l="0" t="0" r="r" b="b"/>
                  <a:pathLst>
                    <a:path w="1136" h="491">
                      <a:moveTo>
                        <a:pt x="0" y="17"/>
                      </a:moveTo>
                      <a:lnTo>
                        <a:pt x="3" y="53"/>
                      </a:lnTo>
                      <a:lnTo>
                        <a:pt x="9" y="89"/>
                      </a:lnTo>
                      <a:lnTo>
                        <a:pt x="18" y="125"/>
                      </a:lnTo>
                      <a:lnTo>
                        <a:pt x="31" y="159"/>
                      </a:lnTo>
                      <a:lnTo>
                        <a:pt x="45" y="193"/>
                      </a:lnTo>
                      <a:lnTo>
                        <a:pt x="63" y="226"/>
                      </a:lnTo>
                      <a:lnTo>
                        <a:pt x="84" y="257"/>
                      </a:lnTo>
                      <a:lnTo>
                        <a:pt x="108" y="287"/>
                      </a:lnTo>
                      <a:lnTo>
                        <a:pt x="133" y="316"/>
                      </a:lnTo>
                      <a:lnTo>
                        <a:pt x="161" y="343"/>
                      </a:lnTo>
                      <a:lnTo>
                        <a:pt x="192" y="368"/>
                      </a:lnTo>
                      <a:lnTo>
                        <a:pt x="224" y="391"/>
                      </a:lnTo>
                      <a:lnTo>
                        <a:pt x="259" y="412"/>
                      </a:lnTo>
                      <a:lnTo>
                        <a:pt x="295" y="430"/>
                      </a:lnTo>
                      <a:lnTo>
                        <a:pt x="332" y="447"/>
                      </a:lnTo>
                      <a:lnTo>
                        <a:pt x="371" y="460"/>
                      </a:lnTo>
                      <a:lnTo>
                        <a:pt x="411" y="472"/>
                      </a:lnTo>
                      <a:lnTo>
                        <a:pt x="452" y="480"/>
                      </a:lnTo>
                      <a:lnTo>
                        <a:pt x="493" y="486"/>
                      </a:lnTo>
                      <a:lnTo>
                        <a:pt x="534" y="489"/>
                      </a:lnTo>
                      <a:lnTo>
                        <a:pt x="576" y="490"/>
                      </a:lnTo>
                      <a:lnTo>
                        <a:pt x="618" y="489"/>
                      </a:lnTo>
                      <a:lnTo>
                        <a:pt x="660" y="484"/>
                      </a:lnTo>
                      <a:lnTo>
                        <a:pt x="701" y="476"/>
                      </a:lnTo>
                      <a:lnTo>
                        <a:pt x="741" y="467"/>
                      </a:lnTo>
                      <a:lnTo>
                        <a:pt x="781" y="454"/>
                      </a:lnTo>
                      <a:lnTo>
                        <a:pt x="819" y="440"/>
                      </a:lnTo>
                      <a:lnTo>
                        <a:pt x="856" y="422"/>
                      </a:lnTo>
                      <a:lnTo>
                        <a:pt x="892" y="402"/>
                      </a:lnTo>
                      <a:lnTo>
                        <a:pt x="925" y="381"/>
                      </a:lnTo>
                      <a:lnTo>
                        <a:pt x="956" y="357"/>
                      </a:lnTo>
                      <a:lnTo>
                        <a:pt x="986" y="331"/>
                      </a:lnTo>
                      <a:lnTo>
                        <a:pt x="1013" y="303"/>
                      </a:lnTo>
                      <a:lnTo>
                        <a:pt x="1038" y="274"/>
                      </a:lnTo>
                      <a:lnTo>
                        <a:pt x="1060" y="243"/>
                      </a:lnTo>
                      <a:lnTo>
                        <a:pt x="1079" y="211"/>
                      </a:lnTo>
                      <a:lnTo>
                        <a:pt x="1096" y="178"/>
                      </a:lnTo>
                      <a:lnTo>
                        <a:pt x="1110" y="143"/>
                      </a:lnTo>
                      <a:lnTo>
                        <a:pt x="1121" y="108"/>
                      </a:lnTo>
                      <a:lnTo>
                        <a:pt x="1128" y="73"/>
                      </a:lnTo>
                      <a:lnTo>
                        <a:pt x="1133" y="37"/>
                      </a:lnTo>
                      <a:lnTo>
                        <a:pt x="1135" y="0"/>
                      </a:lnTo>
                      <a:lnTo>
                        <a:pt x="567" y="0"/>
                      </a:lnTo>
                      <a:lnTo>
                        <a:pt x="495" y="0"/>
                      </a:lnTo>
                      <a:lnTo>
                        <a:pt x="484" y="22"/>
                      </a:lnTo>
                      <a:lnTo>
                        <a:pt x="470" y="43"/>
                      </a:lnTo>
                      <a:lnTo>
                        <a:pt x="455" y="62"/>
                      </a:lnTo>
                      <a:lnTo>
                        <a:pt x="436" y="80"/>
                      </a:lnTo>
                      <a:lnTo>
                        <a:pt x="416" y="95"/>
                      </a:lnTo>
                      <a:lnTo>
                        <a:pt x="394" y="108"/>
                      </a:lnTo>
                      <a:lnTo>
                        <a:pt x="371" y="119"/>
                      </a:lnTo>
                      <a:lnTo>
                        <a:pt x="346" y="128"/>
                      </a:lnTo>
                      <a:lnTo>
                        <a:pt x="320" y="134"/>
                      </a:lnTo>
                      <a:lnTo>
                        <a:pt x="295" y="137"/>
                      </a:lnTo>
                      <a:lnTo>
                        <a:pt x="268" y="138"/>
                      </a:lnTo>
                      <a:lnTo>
                        <a:pt x="238" y="140"/>
                      </a:lnTo>
                      <a:lnTo>
                        <a:pt x="210" y="139"/>
                      </a:lnTo>
                      <a:lnTo>
                        <a:pt x="181" y="136"/>
                      </a:lnTo>
                      <a:lnTo>
                        <a:pt x="154" y="129"/>
                      </a:lnTo>
                      <a:lnTo>
                        <a:pt x="126" y="119"/>
                      </a:lnTo>
                      <a:lnTo>
                        <a:pt x="101" y="108"/>
                      </a:lnTo>
                      <a:lnTo>
                        <a:pt x="76" y="94"/>
                      </a:lnTo>
                      <a:lnTo>
                        <a:pt x="54" y="77"/>
                      </a:lnTo>
                      <a:lnTo>
                        <a:pt x="34" y="60"/>
                      </a:lnTo>
                      <a:lnTo>
                        <a:pt x="16" y="39"/>
                      </a:lnTo>
                      <a:lnTo>
                        <a:pt x="0" y="17"/>
                      </a:lnTo>
                    </a:path>
                  </a:pathLst>
                </a:custGeom>
                <a:solidFill>
                  <a:schemeClr val="accent2">
                    <a:lumMod val="40000"/>
                    <a:lumOff val="60000"/>
                  </a:schemeClr>
                </a:solidFill>
                <a:ln w="12700" cap="rnd" cmpd="sng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53882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latinLnBrk="0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kumimoji="1" lang="ko-KR" altLang="en-US" sz="2400">
                    <a:solidFill>
                      <a:srgbClr val="000000"/>
                    </a:solidFill>
                    <a:latin typeface="맑은 고딕" panose="020B0503020000020004" pitchFamily="50" charset="-127"/>
                    <a:ea typeface="맑은 고딕" panose="020B0503020000020004" pitchFamily="50" charset="-127"/>
                  </a:endParaRPr>
                </a:p>
              </p:txBody>
            </p:sp>
            <p:sp>
              <p:nvSpPr>
                <p:cNvPr id="18" name="Freeform 7">
                  <a:extLst>
                    <a:ext uri="{FF2B5EF4-FFF2-40B4-BE49-F238E27FC236}">
                      <a16:creationId xmlns:a16="http://schemas.microsoft.com/office/drawing/2014/main" id="{90BB7F9B-E8E5-4533-B725-3AEF16F0DD83}"/>
                    </a:ext>
                  </a:extLst>
                </p:cNvPr>
                <p:cNvSpPr>
                  <a:spLocks/>
                </p:cNvSpPr>
                <p:nvPr/>
              </p:nvSpPr>
              <p:spPr bwMode="blackWhite">
                <a:xfrm>
                  <a:off x="4527719" y="1143000"/>
                  <a:ext cx="1244244" cy="2760421"/>
                </a:xfrm>
                <a:custGeom>
                  <a:avLst/>
                  <a:gdLst>
                    <a:gd name="T0" fmla="*/ 87 w 496"/>
                    <a:gd name="T1" fmla="*/ 1700 h 1137"/>
                    <a:gd name="T2" fmla="*/ 195 w 496"/>
                    <a:gd name="T3" fmla="*/ 1677 h 1137"/>
                    <a:gd name="T4" fmla="*/ 299 w 496"/>
                    <a:gd name="T5" fmla="*/ 1638 h 1137"/>
                    <a:gd name="T6" fmla="*/ 396 w 496"/>
                    <a:gd name="T7" fmla="*/ 1581 h 1137"/>
                    <a:gd name="T8" fmla="*/ 488 w 496"/>
                    <a:gd name="T9" fmla="*/ 1511 h 1137"/>
                    <a:gd name="T10" fmla="*/ 567 w 496"/>
                    <a:gd name="T11" fmla="*/ 1425 h 1137"/>
                    <a:gd name="T12" fmla="*/ 636 w 496"/>
                    <a:gd name="T13" fmla="*/ 1329 h 1137"/>
                    <a:gd name="T14" fmla="*/ 691 w 496"/>
                    <a:gd name="T15" fmla="*/ 1223 h 1137"/>
                    <a:gd name="T16" fmla="*/ 731 w 496"/>
                    <a:gd name="T17" fmla="*/ 1109 h 1137"/>
                    <a:gd name="T18" fmla="*/ 756 w 496"/>
                    <a:gd name="T19" fmla="*/ 989 h 1137"/>
                    <a:gd name="T20" fmla="*/ 766 w 496"/>
                    <a:gd name="T21" fmla="*/ 866 h 1137"/>
                    <a:gd name="T22" fmla="*/ 760 w 496"/>
                    <a:gd name="T23" fmla="*/ 743 h 1137"/>
                    <a:gd name="T24" fmla="*/ 737 w 496"/>
                    <a:gd name="T25" fmla="*/ 623 h 1137"/>
                    <a:gd name="T26" fmla="*/ 700 w 496"/>
                    <a:gd name="T27" fmla="*/ 508 h 1137"/>
                    <a:gd name="T28" fmla="*/ 647 w 496"/>
                    <a:gd name="T29" fmla="*/ 399 h 1137"/>
                    <a:gd name="T30" fmla="*/ 582 w 496"/>
                    <a:gd name="T31" fmla="*/ 300 h 1137"/>
                    <a:gd name="T32" fmla="*/ 506 w 496"/>
                    <a:gd name="T33" fmla="*/ 213 h 1137"/>
                    <a:gd name="T34" fmla="*/ 418 w 496"/>
                    <a:gd name="T35" fmla="*/ 138 h 1137"/>
                    <a:gd name="T36" fmla="*/ 321 w 496"/>
                    <a:gd name="T37" fmla="*/ 78 h 1137"/>
                    <a:gd name="T38" fmla="*/ 218 w 496"/>
                    <a:gd name="T39" fmla="*/ 36 h 1137"/>
                    <a:gd name="T40" fmla="*/ 110 w 496"/>
                    <a:gd name="T41" fmla="*/ 10 h 1137"/>
                    <a:gd name="T42" fmla="*/ 0 w 496"/>
                    <a:gd name="T43" fmla="*/ 0 h 1137"/>
                    <a:gd name="T44" fmla="*/ 39 w 496"/>
                    <a:gd name="T45" fmla="*/ 917 h 1137"/>
                    <a:gd name="T46" fmla="*/ 108 w 496"/>
                    <a:gd name="T47" fmla="*/ 982 h 1137"/>
                    <a:gd name="T48" fmla="*/ 167 w 496"/>
                    <a:gd name="T49" fmla="*/ 1058 h 1137"/>
                    <a:gd name="T50" fmla="*/ 212 w 496"/>
                    <a:gd name="T51" fmla="*/ 1146 h 1137"/>
                    <a:gd name="T52" fmla="*/ 242 w 496"/>
                    <a:gd name="T53" fmla="*/ 1241 h 1137"/>
                    <a:gd name="T54" fmla="*/ 254 w 496"/>
                    <a:gd name="T55" fmla="*/ 1340 h 1137"/>
                    <a:gd name="T56" fmla="*/ 246 w 496"/>
                    <a:gd name="T57" fmla="*/ 1422 h 1137"/>
                    <a:gd name="T58" fmla="*/ 223 w 496"/>
                    <a:gd name="T59" fmla="*/ 1502 h 1137"/>
                    <a:gd name="T60" fmla="*/ 184 w 496"/>
                    <a:gd name="T61" fmla="*/ 1574 h 1137"/>
                    <a:gd name="T62" fmla="*/ 130 w 496"/>
                    <a:gd name="T63" fmla="*/ 1635 h 1137"/>
                    <a:gd name="T64" fmla="*/ 67 w 496"/>
                    <a:gd name="T65" fmla="*/ 1685 h 1137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</a:gdLst>
                  <a:ahLst/>
                  <a:cxnLst>
                    <a:cxn ang="T66">
                      <a:pos x="T0" y="T1"/>
                    </a:cxn>
                    <a:cxn ang="T67">
                      <a:pos x="T2" y="T3"/>
                    </a:cxn>
                    <a:cxn ang="T68">
                      <a:pos x="T4" y="T5"/>
                    </a:cxn>
                    <a:cxn ang="T69">
                      <a:pos x="T6" y="T7"/>
                    </a:cxn>
                    <a:cxn ang="T70">
                      <a:pos x="T8" y="T9"/>
                    </a:cxn>
                    <a:cxn ang="T71">
                      <a:pos x="T10" y="T11"/>
                    </a:cxn>
                    <a:cxn ang="T72">
                      <a:pos x="T12" y="T13"/>
                    </a:cxn>
                    <a:cxn ang="T73">
                      <a:pos x="T14" y="T15"/>
                    </a:cxn>
                    <a:cxn ang="T74">
                      <a:pos x="T16" y="T17"/>
                    </a:cxn>
                    <a:cxn ang="T75">
                      <a:pos x="T18" y="T19"/>
                    </a:cxn>
                    <a:cxn ang="T76">
                      <a:pos x="T20" y="T21"/>
                    </a:cxn>
                    <a:cxn ang="T77">
                      <a:pos x="T22" y="T23"/>
                    </a:cxn>
                    <a:cxn ang="T78">
                      <a:pos x="T24" y="T25"/>
                    </a:cxn>
                    <a:cxn ang="T79">
                      <a:pos x="T26" y="T27"/>
                    </a:cxn>
                    <a:cxn ang="T80">
                      <a:pos x="T28" y="T29"/>
                    </a:cxn>
                    <a:cxn ang="T81">
                      <a:pos x="T30" y="T31"/>
                    </a:cxn>
                    <a:cxn ang="T82">
                      <a:pos x="T32" y="T33"/>
                    </a:cxn>
                    <a:cxn ang="T83">
                      <a:pos x="T34" y="T35"/>
                    </a:cxn>
                    <a:cxn ang="T84">
                      <a:pos x="T36" y="T37"/>
                    </a:cxn>
                    <a:cxn ang="T85">
                      <a:pos x="T38" y="T39"/>
                    </a:cxn>
                    <a:cxn ang="T86">
                      <a:pos x="T40" y="T41"/>
                    </a:cxn>
                    <a:cxn ang="T87">
                      <a:pos x="T42" y="T43"/>
                    </a:cxn>
                    <a:cxn ang="T88">
                      <a:pos x="T44" y="T45"/>
                    </a:cxn>
                    <a:cxn ang="T89">
                      <a:pos x="T46" y="T47"/>
                    </a:cxn>
                    <a:cxn ang="T90">
                      <a:pos x="T48" y="T49"/>
                    </a:cxn>
                    <a:cxn ang="T91">
                      <a:pos x="T50" y="T51"/>
                    </a:cxn>
                    <a:cxn ang="T92">
                      <a:pos x="T52" y="T53"/>
                    </a:cxn>
                    <a:cxn ang="T93">
                      <a:pos x="T54" y="T55"/>
                    </a:cxn>
                    <a:cxn ang="T94">
                      <a:pos x="T56" y="T57"/>
                    </a:cxn>
                    <a:cxn ang="T95">
                      <a:pos x="T58" y="T59"/>
                    </a:cxn>
                    <a:cxn ang="T96">
                      <a:pos x="T60" y="T61"/>
                    </a:cxn>
                    <a:cxn ang="T97">
                      <a:pos x="T62" y="T63"/>
                    </a:cxn>
                    <a:cxn ang="T98">
                      <a:pos x="T64" y="T65"/>
                    </a:cxn>
                  </a:cxnLst>
                  <a:rect l="0" t="0" r="r" b="b"/>
                  <a:pathLst>
                    <a:path w="496" h="1137">
                      <a:moveTo>
                        <a:pt x="20" y="1136"/>
                      </a:moveTo>
                      <a:lnTo>
                        <a:pt x="56" y="1134"/>
                      </a:lnTo>
                      <a:lnTo>
                        <a:pt x="91" y="1128"/>
                      </a:lnTo>
                      <a:lnTo>
                        <a:pt x="126" y="1119"/>
                      </a:lnTo>
                      <a:lnTo>
                        <a:pt x="160" y="1107"/>
                      </a:lnTo>
                      <a:lnTo>
                        <a:pt x="193" y="1093"/>
                      </a:lnTo>
                      <a:lnTo>
                        <a:pt x="225" y="1076"/>
                      </a:lnTo>
                      <a:lnTo>
                        <a:pt x="256" y="1055"/>
                      </a:lnTo>
                      <a:lnTo>
                        <a:pt x="287" y="1033"/>
                      </a:lnTo>
                      <a:lnTo>
                        <a:pt x="315" y="1008"/>
                      </a:lnTo>
                      <a:lnTo>
                        <a:pt x="341" y="981"/>
                      </a:lnTo>
                      <a:lnTo>
                        <a:pt x="366" y="951"/>
                      </a:lnTo>
                      <a:lnTo>
                        <a:pt x="390" y="920"/>
                      </a:lnTo>
                      <a:lnTo>
                        <a:pt x="411" y="887"/>
                      </a:lnTo>
                      <a:lnTo>
                        <a:pt x="429" y="852"/>
                      </a:lnTo>
                      <a:lnTo>
                        <a:pt x="446" y="816"/>
                      </a:lnTo>
                      <a:lnTo>
                        <a:pt x="460" y="779"/>
                      </a:lnTo>
                      <a:lnTo>
                        <a:pt x="472" y="740"/>
                      </a:lnTo>
                      <a:lnTo>
                        <a:pt x="481" y="700"/>
                      </a:lnTo>
                      <a:lnTo>
                        <a:pt x="488" y="660"/>
                      </a:lnTo>
                      <a:lnTo>
                        <a:pt x="492" y="619"/>
                      </a:lnTo>
                      <a:lnTo>
                        <a:pt x="495" y="578"/>
                      </a:lnTo>
                      <a:lnTo>
                        <a:pt x="494" y="537"/>
                      </a:lnTo>
                      <a:lnTo>
                        <a:pt x="491" y="496"/>
                      </a:lnTo>
                      <a:lnTo>
                        <a:pt x="485" y="456"/>
                      </a:lnTo>
                      <a:lnTo>
                        <a:pt x="476" y="416"/>
                      </a:lnTo>
                      <a:lnTo>
                        <a:pt x="465" y="377"/>
                      </a:lnTo>
                      <a:lnTo>
                        <a:pt x="452" y="339"/>
                      </a:lnTo>
                      <a:lnTo>
                        <a:pt x="436" y="302"/>
                      </a:lnTo>
                      <a:lnTo>
                        <a:pt x="418" y="266"/>
                      </a:lnTo>
                      <a:lnTo>
                        <a:pt x="399" y="232"/>
                      </a:lnTo>
                      <a:lnTo>
                        <a:pt x="376" y="200"/>
                      </a:lnTo>
                      <a:lnTo>
                        <a:pt x="352" y="170"/>
                      </a:lnTo>
                      <a:lnTo>
                        <a:pt x="327" y="142"/>
                      </a:lnTo>
                      <a:lnTo>
                        <a:pt x="299" y="115"/>
                      </a:lnTo>
                      <a:lnTo>
                        <a:pt x="270" y="92"/>
                      </a:lnTo>
                      <a:lnTo>
                        <a:pt x="239" y="71"/>
                      </a:lnTo>
                      <a:lnTo>
                        <a:pt x="207" y="52"/>
                      </a:lnTo>
                      <a:lnTo>
                        <a:pt x="175" y="37"/>
                      </a:lnTo>
                      <a:lnTo>
                        <a:pt x="141" y="24"/>
                      </a:lnTo>
                      <a:lnTo>
                        <a:pt x="106" y="14"/>
                      </a:lnTo>
                      <a:lnTo>
                        <a:pt x="71" y="7"/>
                      </a:lnTo>
                      <a:lnTo>
                        <a:pt x="36" y="2"/>
                      </a:lnTo>
                      <a:lnTo>
                        <a:pt x="0" y="0"/>
                      </a:lnTo>
                      <a:lnTo>
                        <a:pt x="0" y="594"/>
                      </a:lnTo>
                      <a:lnTo>
                        <a:pt x="25" y="612"/>
                      </a:lnTo>
                      <a:lnTo>
                        <a:pt x="49" y="632"/>
                      </a:lnTo>
                      <a:lnTo>
                        <a:pt x="70" y="655"/>
                      </a:lnTo>
                      <a:lnTo>
                        <a:pt x="91" y="680"/>
                      </a:lnTo>
                      <a:lnTo>
                        <a:pt x="108" y="706"/>
                      </a:lnTo>
                      <a:lnTo>
                        <a:pt x="124" y="735"/>
                      </a:lnTo>
                      <a:lnTo>
                        <a:pt x="137" y="765"/>
                      </a:lnTo>
                      <a:lnTo>
                        <a:pt x="148" y="796"/>
                      </a:lnTo>
                      <a:lnTo>
                        <a:pt x="156" y="828"/>
                      </a:lnTo>
                      <a:lnTo>
                        <a:pt x="161" y="860"/>
                      </a:lnTo>
                      <a:lnTo>
                        <a:pt x="164" y="894"/>
                      </a:lnTo>
                      <a:lnTo>
                        <a:pt x="164" y="921"/>
                      </a:lnTo>
                      <a:lnTo>
                        <a:pt x="159" y="949"/>
                      </a:lnTo>
                      <a:lnTo>
                        <a:pt x="153" y="976"/>
                      </a:lnTo>
                      <a:lnTo>
                        <a:pt x="144" y="1002"/>
                      </a:lnTo>
                      <a:lnTo>
                        <a:pt x="132" y="1027"/>
                      </a:lnTo>
                      <a:lnTo>
                        <a:pt x="119" y="1050"/>
                      </a:lnTo>
                      <a:lnTo>
                        <a:pt x="102" y="1072"/>
                      </a:lnTo>
                      <a:lnTo>
                        <a:pt x="84" y="1091"/>
                      </a:lnTo>
                      <a:lnTo>
                        <a:pt x="65" y="1109"/>
                      </a:lnTo>
                      <a:lnTo>
                        <a:pt x="43" y="1124"/>
                      </a:lnTo>
                      <a:lnTo>
                        <a:pt x="20" y="1136"/>
                      </a:lnTo>
                    </a:path>
                  </a:pathLst>
                </a:custGeom>
                <a:solidFill>
                  <a:schemeClr val="accent6">
                    <a:lumMod val="60000"/>
                    <a:lumOff val="40000"/>
                  </a:schemeClr>
                </a:solidFill>
                <a:ln w="12700" cap="rnd" cmpd="sng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53882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latinLnBrk="0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kumimoji="1" lang="ko-KR" altLang="en-US" sz="2400">
                    <a:solidFill>
                      <a:srgbClr val="000000"/>
                    </a:solidFill>
                    <a:latin typeface="맑은 고딕" panose="020B0503020000020004" pitchFamily="50" charset="-127"/>
                    <a:ea typeface="맑은 고딕" panose="020B0503020000020004" pitchFamily="50" charset="-127"/>
                  </a:endParaRPr>
                </a:p>
              </p:txBody>
            </p:sp>
          </p:grpSp>
          <p:sp>
            <p:nvSpPr>
              <p:cNvPr id="6" name="Oval 8">
                <a:extLst>
                  <a:ext uri="{FF2B5EF4-FFF2-40B4-BE49-F238E27FC236}">
                    <a16:creationId xmlns:a16="http://schemas.microsoft.com/office/drawing/2014/main" id="{035FFBC2-505B-4C6F-BB0D-E0139C802257}"/>
                  </a:ext>
                </a:extLst>
              </p:cNvPr>
              <p:cNvSpPr>
                <a:spLocks noChangeArrowheads="1"/>
              </p:cNvSpPr>
              <p:nvPr/>
            </p:nvSpPr>
            <p:spPr bwMode="blackWhite">
              <a:xfrm>
                <a:off x="4114800" y="3051175"/>
                <a:ext cx="890588" cy="863600"/>
              </a:xfrm>
              <a:prstGeom prst="ellipse">
                <a:avLst/>
              </a:prstGeom>
              <a:solidFill>
                <a:schemeClr val="accent2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53882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3296" tIns="46648" rIns="93296" bIns="46648" anchor="ctr"/>
              <a:lstStyle>
                <a:lvl1pPr defTabSz="933450" latinLnBrk="1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1pPr>
                <a:lvl2pPr marL="742950" indent="-285750" defTabSz="933450" latinLnBrk="1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2pPr>
                <a:lvl3pPr marL="1143000" indent="-228600" defTabSz="933450" latinLnBrk="1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3pPr>
                <a:lvl4pPr marL="1600200" indent="-228600" defTabSz="933450" latinLnBrk="1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4pPr>
                <a:lvl5pPr marL="2057400" indent="-228600" defTabSz="933450" latinLnBrk="1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5pPr>
                <a:lvl6pPr marL="2514600" indent="-228600" defTabSz="93345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6pPr>
                <a:lvl7pPr marL="2971800" indent="-228600" defTabSz="93345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7pPr>
                <a:lvl8pPr marL="3429000" indent="-228600" defTabSz="93345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8pPr>
                <a:lvl9pPr marL="3886200" indent="-228600" defTabSz="93345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9pPr>
              </a:lstStyle>
              <a:p>
                <a:pPr algn="ctr" eaLnBrk="0" fontAlgn="base" latinLnBrk="0" hangingPunct="0">
                  <a:spcBef>
                    <a:spcPct val="0"/>
                  </a:spcBef>
                  <a:spcAft>
                    <a:spcPct val="0"/>
                  </a:spcAft>
                </a:pPr>
                <a:endParaRPr kumimoji="0" lang="ko-KR" altLang="ko-KR" sz="2400">
                  <a:solidFill>
                    <a:srgbClr val="000000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endParaRPr>
              </a:p>
            </p:txBody>
          </p:sp>
          <p:sp>
            <p:nvSpPr>
              <p:cNvPr id="7" name="Rectangle 9">
                <a:extLst>
                  <a:ext uri="{FF2B5EF4-FFF2-40B4-BE49-F238E27FC236}">
                    <a16:creationId xmlns:a16="http://schemas.microsoft.com/office/drawing/2014/main" id="{E61A4916-1E7E-479B-8668-B26A496A521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5400000">
                <a:off x="4455822" y="1881259"/>
                <a:ext cx="1334494" cy="73960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 lIns="0" tIns="0" rIns="0" bIns="0" anchor="ctr" anchorCtr="1">
                <a:spAutoFit/>
              </a:bodyPr>
              <a:lstStyle>
                <a:lvl1pPr defTabSz="787400" latinLnBrk="1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1pPr>
                <a:lvl2pPr marL="133350" indent="-131763" defTabSz="787400" latinLnBrk="1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2pPr>
                <a:lvl3pPr marL="301625" indent="-150813" defTabSz="787400" latinLnBrk="1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3pPr>
                <a:lvl4pPr marL="439738" indent="-136525" defTabSz="787400" latinLnBrk="1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4pPr>
                <a:lvl5pPr marL="603250" indent="-142875" defTabSz="787400" latinLnBrk="1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5pPr>
                <a:lvl6pPr marL="1060450" indent="-142875" defTabSz="7874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6pPr>
                <a:lvl7pPr marL="1517650" indent="-142875" defTabSz="7874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7pPr>
                <a:lvl8pPr marL="1974850" indent="-142875" defTabSz="7874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8pPr>
                <a:lvl9pPr marL="2432050" indent="-142875" defTabSz="7874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9pPr>
              </a:lstStyle>
              <a:p>
                <a:pPr algn="ctr" fontAlgn="base">
                  <a:spcAft>
                    <a:spcPct val="0"/>
                  </a:spcAft>
                </a:pPr>
                <a:r>
                  <a:rPr lang="en-US" altLang="ko-KR" sz="1400" b="1" dirty="0">
                    <a:solidFill>
                      <a:srgbClr val="000000"/>
                    </a:solidFill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Human</a:t>
                </a:r>
              </a:p>
              <a:p>
                <a:pPr algn="ctr" fontAlgn="base">
                  <a:spcAft>
                    <a:spcPct val="0"/>
                  </a:spcAft>
                  <a:buFontTx/>
                  <a:buNone/>
                </a:pPr>
                <a:r>
                  <a:rPr lang="en-US" altLang="ko-KR" sz="1200" b="1" dirty="0">
                    <a:solidFill>
                      <a:srgbClr val="000000"/>
                    </a:solidFill>
                  </a:rPr>
                  <a:t>(</a:t>
                </a:r>
                <a:r>
                  <a:rPr lang="ko-KR" altLang="en-US" sz="1200" b="1" dirty="0">
                    <a:solidFill>
                      <a:srgbClr val="000000"/>
                    </a:solidFill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사람</a:t>
                </a:r>
                <a:r>
                  <a:rPr lang="en-US" altLang="ko-KR" sz="1200" b="1" dirty="0">
                    <a:solidFill>
                      <a:srgbClr val="000000"/>
                    </a:solidFill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)</a:t>
                </a:r>
              </a:p>
            </p:txBody>
          </p:sp>
          <p:sp>
            <p:nvSpPr>
              <p:cNvPr id="8" name="Rectangle 10">
                <a:extLst>
                  <a:ext uri="{FF2B5EF4-FFF2-40B4-BE49-F238E27FC236}">
                    <a16:creationId xmlns:a16="http://schemas.microsoft.com/office/drawing/2014/main" id="{05618B3F-851E-44BA-9806-1C4030BC38B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926331" y="3751212"/>
                <a:ext cx="1521220" cy="61998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 lIns="0" tIns="0" rIns="0" bIns="0" anchor="ctr" anchorCtr="1">
                <a:spAutoFit/>
              </a:bodyPr>
              <a:lstStyle>
                <a:lvl1pPr defTabSz="787400" latinLnBrk="1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1pPr>
                <a:lvl2pPr marL="133350" indent="-131763" defTabSz="787400" latinLnBrk="1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2pPr>
                <a:lvl3pPr marL="301625" indent="-150813" defTabSz="787400" latinLnBrk="1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3pPr>
                <a:lvl4pPr marL="439738" indent="-136525" defTabSz="787400" latinLnBrk="1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4pPr>
                <a:lvl5pPr marL="603250" indent="-142875" defTabSz="787400" latinLnBrk="1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5pPr>
                <a:lvl6pPr marL="1060450" indent="-142875" defTabSz="7874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6pPr>
                <a:lvl7pPr marL="1517650" indent="-142875" defTabSz="7874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7pPr>
                <a:lvl8pPr marL="1974850" indent="-142875" defTabSz="7874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8pPr>
                <a:lvl9pPr marL="2432050" indent="-142875" defTabSz="7874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9pPr>
              </a:lstStyle>
              <a:p>
                <a:pPr algn="ctr" fontAlgn="base">
                  <a:spcAft>
                    <a:spcPct val="0"/>
                  </a:spcAft>
                </a:pPr>
                <a:r>
                  <a:rPr lang="en-US" altLang="ko-KR" sz="1400" b="1" dirty="0" err="1">
                    <a:solidFill>
                      <a:srgbClr val="000000"/>
                    </a:solidFill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Deame</a:t>
                </a:r>
                <a:r>
                  <a:rPr lang="en-US" altLang="ko-KR" sz="1400" b="1" dirty="0">
                    <a:solidFill>
                      <a:srgbClr val="000000"/>
                    </a:solidFill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 </a:t>
                </a:r>
              </a:p>
              <a:p>
                <a:pPr algn="ctr" fontAlgn="base">
                  <a:spcAft>
                    <a:spcPct val="0"/>
                  </a:spcAft>
                  <a:buNone/>
                </a:pPr>
                <a:r>
                  <a:rPr lang="en-US" altLang="ko-KR" sz="1200" b="1" dirty="0">
                    <a:solidFill>
                      <a:srgbClr val="000000"/>
                    </a:solidFill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(</a:t>
                </a:r>
                <a:r>
                  <a:rPr lang="ko-KR" altLang="en-US" sz="1200" b="1" dirty="0">
                    <a:solidFill>
                      <a:srgbClr val="000000"/>
                    </a:solidFill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꿈</a:t>
                </a:r>
                <a:r>
                  <a:rPr lang="en-US" altLang="ko-KR" sz="1200" b="1" dirty="0">
                    <a:solidFill>
                      <a:srgbClr val="000000"/>
                    </a:solidFill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)</a:t>
                </a:r>
              </a:p>
            </p:txBody>
          </p:sp>
          <p:sp>
            <p:nvSpPr>
              <p:cNvPr id="9" name="Rectangle 11">
                <a:extLst>
                  <a:ext uri="{FF2B5EF4-FFF2-40B4-BE49-F238E27FC236}">
                    <a16:creationId xmlns:a16="http://schemas.microsoft.com/office/drawing/2014/main" id="{4DE4B407-2731-4C5A-81C0-8D6DCA95826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6200000" flipH="1">
                <a:off x="3509770" y="4393802"/>
                <a:ext cx="1101626" cy="73960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 lIns="0" tIns="0" rIns="0" bIns="0" anchor="ctr" anchorCtr="1">
                <a:spAutoFit/>
              </a:bodyPr>
              <a:lstStyle>
                <a:lvl1pPr defTabSz="787400" latinLnBrk="1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1pPr>
                <a:lvl2pPr marL="133350" indent="-131763" defTabSz="787400" latinLnBrk="1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2pPr>
                <a:lvl3pPr marL="301625" indent="-150813" defTabSz="787400" latinLnBrk="1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3pPr>
                <a:lvl4pPr marL="439738" indent="-136525" defTabSz="787400" latinLnBrk="1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4pPr>
                <a:lvl5pPr marL="603250" indent="-142875" defTabSz="787400" latinLnBrk="1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5pPr>
                <a:lvl6pPr marL="1060450" indent="-142875" defTabSz="7874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6pPr>
                <a:lvl7pPr marL="1517650" indent="-142875" defTabSz="7874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7pPr>
                <a:lvl8pPr marL="1974850" indent="-142875" defTabSz="7874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8pPr>
                <a:lvl9pPr marL="2432050" indent="-142875" defTabSz="7874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9pPr>
              </a:lstStyle>
              <a:p>
                <a:pPr algn="ctr" fontAlgn="base">
                  <a:spcAft>
                    <a:spcPct val="0"/>
                  </a:spcAft>
                </a:pPr>
                <a:r>
                  <a:rPr lang="en-US" altLang="ko-KR" sz="1400" b="1" dirty="0">
                    <a:solidFill>
                      <a:srgbClr val="000000"/>
                    </a:solidFill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Fun </a:t>
                </a:r>
              </a:p>
              <a:p>
                <a:pPr algn="ctr" fontAlgn="base">
                  <a:spcAft>
                    <a:spcPct val="0"/>
                  </a:spcAft>
                  <a:buFontTx/>
                  <a:buNone/>
                </a:pPr>
                <a:r>
                  <a:rPr lang="en-US" altLang="ko-KR" sz="1200" b="1" dirty="0">
                    <a:solidFill>
                      <a:srgbClr val="000000"/>
                    </a:solidFill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(</a:t>
                </a:r>
                <a:r>
                  <a:rPr lang="ko-KR" altLang="en-US" sz="1200" b="1" dirty="0">
                    <a:solidFill>
                      <a:srgbClr val="000000"/>
                    </a:solidFill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재미</a:t>
                </a:r>
                <a:r>
                  <a:rPr lang="en-US" altLang="ko-KR" sz="1200" b="1" dirty="0">
                    <a:solidFill>
                      <a:srgbClr val="000000"/>
                    </a:solidFill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)</a:t>
                </a:r>
              </a:p>
            </p:txBody>
          </p:sp>
          <p:sp>
            <p:nvSpPr>
              <p:cNvPr id="10" name="Rectangle 12">
                <a:extLst>
                  <a:ext uri="{FF2B5EF4-FFF2-40B4-BE49-F238E27FC236}">
                    <a16:creationId xmlns:a16="http://schemas.microsoft.com/office/drawing/2014/main" id="{6414E105-E105-441C-8481-967B0F004E5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66061" y="2587146"/>
                <a:ext cx="1517383" cy="61998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 lIns="0" tIns="0" rIns="0" bIns="0" anchor="ctr" anchorCtr="1">
                <a:spAutoFit/>
              </a:bodyPr>
              <a:lstStyle>
                <a:lvl1pPr defTabSz="787400" latinLnBrk="1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1pPr>
                <a:lvl2pPr marL="133350" indent="-131763" defTabSz="787400" latinLnBrk="1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2pPr>
                <a:lvl3pPr marL="301625" indent="-150813" defTabSz="787400" latinLnBrk="1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3pPr>
                <a:lvl4pPr marL="439738" indent="-136525" defTabSz="787400" latinLnBrk="1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4pPr>
                <a:lvl5pPr marL="603250" indent="-142875" defTabSz="787400" latinLnBrk="1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5pPr>
                <a:lvl6pPr marL="1060450" indent="-142875" defTabSz="7874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6pPr>
                <a:lvl7pPr marL="1517650" indent="-142875" defTabSz="7874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7pPr>
                <a:lvl8pPr marL="1974850" indent="-142875" defTabSz="7874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8pPr>
                <a:lvl9pPr marL="2432050" indent="-142875" defTabSz="7874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9pPr>
              </a:lstStyle>
              <a:p>
                <a:pPr algn="ctr" fontAlgn="base">
                  <a:spcAft>
                    <a:spcPct val="0"/>
                  </a:spcAft>
                </a:pPr>
                <a:r>
                  <a:rPr lang="en-US" altLang="ko-KR" sz="1400" b="1" dirty="0">
                    <a:solidFill>
                      <a:srgbClr val="000000"/>
                    </a:solidFill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Money </a:t>
                </a:r>
              </a:p>
              <a:p>
                <a:pPr algn="ctr" fontAlgn="base">
                  <a:spcAft>
                    <a:spcPct val="0"/>
                  </a:spcAft>
                  <a:buNone/>
                </a:pPr>
                <a:r>
                  <a:rPr lang="en-US" altLang="ko-KR" sz="1200" b="1" dirty="0">
                    <a:solidFill>
                      <a:srgbClr val="000000"/>
                    </a:solidFill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(</a:t>
                </a:r>
                <a:r>
                  <a:rPr lang="ko-KR" altLang="en-US" sz="1200" b="1" dirty="0">
                    <a:solidFill>
                      <a:srgbClr val="000000"/>
                    </a:solidFill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돈</a:t>
                </a:r>
                <a:r>
                  <a:rPr lang="en-US" altLang="ko-KR" sz="1200" b="1" dirty="0">
                    <a:solidFill>
                      <a:srgbClr val="000000"/>
                    </a:solidFill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)</a:t>
                </a:r>
              </a:p>
            </p:txBody>
          </p:sp>
          <p:sp>
            <p:nvSpPr>
              <p:cNvPr id="11" name="직사각형 10">
                <a:extLst>
                  <a:ext uri="{FF2B5EF4-FFF2-40B4-BE49-F238E27FC236}">
                    <a16:creationId xmlns:a16="http://schemas.microsoft.com/office/drawing/2014/main" id="{6CE6E72D-8F2A-4452-BF18-FD674809634C}"/>
                  </a:ext>
                </a:extLst>
              </p:cNvPr>
              <p:cNvSpPr/>
              <p:nvPr/>
            </p:nvSpPr>
            <p:spPr>
              <a:xfrm>
                <a:off x="5844068" y="2293918"/>
                <a:ext cx="1956442" cy="65491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fontAlgn="base" latinLnBrk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ko-KR" altLang="en-US" sz="1200" b="1" dirty="0">
                    <a:solidFill>
                      <a:srgbClr val="000000"/>
                    </a:solidFill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적합인재채용</a:t>
                </a:r>
                <a:r>
                  <a:rPr lang="en-US" altLang="ko-KR" sz="1200" b="1" dirty="0">
                    <a:solidFill>
                      <a:srgbClr val="000000"/>
                    </a:solidFill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 </a:t>
                </a:r>
              </a:p>
              <a:p>
                <a:pPr fontAlgn="base" latinLnBrk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ko-KR" altLang="en-US" sz="1200" b="1" dirty="0">
                    <a:solidFill>
                      <a:srgbClr val="000000"/>
                    </a:solidFill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맞춤인재육성</a:t>
                </a:r>
                <a:endParaRPr lang="en-US" altLang="ko-KR" sz="1200" b="1" dirty="0">
                  <a:solidFill>
                    <a:srgbClr val="000000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endParaRPr>
              </a:p>
            </p:txBody>
          </p:sp>
          <p:sp>
            <p:nvSpPr>
              <p:cNvPr id="12" name="직사각형 11">
                <a:extLst>
                  <a:ext uri="{FF2B5EF4-FFF2-40B4-BE49-F238E27FC236}">
                    <a16:creationId xmlns:a16="http://schemas.microsoft.com/office/drawing/2014/main" id="{2EB8BE92-6D4B-4362-B6A7-4663134065A1}"/>
                  </a:ext>
                </a:extLst>
              </p:cNvPr>
              <p:cNvSpPr/>
              <p:nvPr/>
            </p:nvSpPr>
            <p:spPr>
              <a:xfrm>
                <a:off x="5035297" y="4965995"/>
                <a:ext cx="2474879" cy="62777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fontAlgn="base" latinLnBrk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ko-KR" sz="1200" b="1" dirty="0">
                    <a:solidFill>
                      <a:srgbClr val="000000"/>
                    </a:solidFill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Vision, Mission, </a:t>
                </a:r>
              </a:p>
              <a:p>
                <a:pPr fontAlgn="base" latinLnBrk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ko-KR" sz="1200" b="1" dirty="0">
                    <a:solidFill>
                      <a:srgbClr val="000000"/>
                    </a:solidFill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Core Value </a:t>
                </a:r>
                <a:r>
                  <a:rPr lang="ko-KR" altLang="en-US" sz="1200" b="1" dirty="0">
                    <a:solidFill>
                      <a:srgbClr val="000000"/>
                    </a:solidFill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정립</a:t>
                </a:r>
                <a:endParaRPr lang="en-US" altLang="ko-KR" sz="1200" b="1" dirty="0">
                  <a:solidFill>
                    <a:srgbClr val="000000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endParaRPr>
              </a:p>
            </p:txBody>
          </p:sp>
          <p:sp>
            <p:nvSpPr>
              <p:cNvPr id="13" name="직사각형 12">
                <a:extLst>
                  <a:ext uri="{FF2B5EF4-FFF2-40B4-BE49-F238E27FC236}">
                    <a16:creationId xmlns:a16="http://schemas.microsoft.com/office/drawing/2014/main" id="{1CAC66E5-3F3B-43C6-BA11-8519F351AABB}"/>
                  </a:ext>
                </a:extLst>
              </p:cNvPr>
              <p:cNvSpPr/>
              <p:nvPr/>
            </p:nvSpPr>
            <p:spPr>
              <a:xfrm>
                <a:off x="1637015" y="4000976"/>
                <a:ext cx="1898041" cy="65491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fontAlgn="base" latinLnBrk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ko-KR" altLang="en-US" sz="1200" b="1" dirty="0">
                    <a:solidFill>
                      <a:srgbClr val="000000"/>
                    </a:solidFill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재미</a:t>
                </a:r>
                <a:r>
                  <a:rPr lang="en-US" altLang="ko-KR" sz="1200" b="1" dirty="0">
                    <a:solidFill>
                      <a:srgbClr val="000000"/>
                    </a:solidFill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, </a:t>
                </a:r>
                <a:r>
                  <a:rPr lang="ko-KR" altLang="en-US" sz="1200" b="1" dirty="0">
                    <a:solidFill>
                      <a:srgbClr val="000000"/>
                    </a:solidFill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열정</a:t>
                </a:r>
                <a:r>
                  <a:rPr lang="en-US" altLang="ko-KR" sz="1200" b="1" dirty="0">
                    <a:solidFill>
                      <a:srgbClr val="000000"/>
                    </a:solidFill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, </a:t>
                </a:r>
                <a:r>
                  <a:rPr lang="ko-KR" altLang="en-US" sz="1200" b="1" dirty="0">
                    <a:solidFill>
                      <a:srgbClr val="000000"/>
                    </a:solidFill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조직 활성화</a:t>
                </a:r>
                <a:endParaRPr lang="en-US" altLang="ko-KR" sz="1200" b="1" dirty="0">
                  <a:solidFill>
                    <a:srgbClr val="000000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endParaRPr>
              </a:p>
            </p:txBody>
          </p:sp>
          <p:sp>
            <p:nvSpPr>
              <p:cNvPr id="14" name="직사각형 13">
                <a:extLst>
                  <a:ext uri="{FF2B5EF4-FFF2-40B4-BE49-F238E27FC236}">
                    <a16:creationId xmlns:a16="http://schemas.microsoft.com/office/drawing/2014/main" id="{CAA9F43B-6282-47BB-A42C-006E7DEFDB61}"/>
                  </a:ext>
                </a:extLst>
              </p:cNvPr>
              <p:cNvSpPr/>
              <p:nvPr/>
            </p:nvSpPr>
            <p:spPr>
              <a:xfrm>
                <a:off x="2662393" y="1413590"/>
                <a:ext cx="1897702" cy="62777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fontAlgn="base" latinLnBrk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ko-KR" altLang="en-US" sz="1200" b="1" dirty="0">
                    <a:solidFill>
                      <a:srgbClr val="000000"/>
                    </a:solidFill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적정마진</a:t>
                </a:r>
                <a:r>
                  <a:rPr lang="en-US" altLang="ko-KR" sz="1200" b="1" dirty="0">
                    <a:solidFill>
                      <a:srgbClr val="000000"/>
                    </a:solidFill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, </a:t>
                </a:r>
              </a:p>
              <a:p>
                <a:pPr fontAlgn="base" latinLnBrk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ko-KR" altLang="en-US" sz="1200" b="1" dirty="0">
                    <a:solidFill>
                      <a:srgbClr val="000000"/>
                    </a:solidFill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돈 </a:t>
                </a:r>
                <a:r>
                  <a:rPr lang="ko-KR" altLang="en-US" sz="1200" b="1" dirty="0" err="1">
                    <a:solidFill>
                      <a:srgbClr val="000000"/>
                    </a:solidFill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바로쓰기</a:t>
                </a:r>
                <a:endParaRPr lang="en-US" altLang="ko-KR" sz="1200" b="1" dirty="0">
                  <a:solidFill>
                    <a:srgbClr val="000000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endParaRPr>
              </a:p>
            </p:txBody>
          </p:sp>
        </p:grpSp>
        <p:sp>
          <p:nvSpPr>
            <p:cNvPr id="4" name="직사각형 3">
              <a:extLst>
                <a:ext uri="{FF2B5EF4-FFF2-40B4-BE49-F238E27FC236}">
                  <a16:creationId xmlns:a16="http://schemas.microsoft.com/office/drawing/2014/main" id="{156D8846-09D8-485C-B3E2-6FD5C8ADE1D1}"/>
                </a:ext>
              </a:extLst>
            </p:cNvPr>
            <p:cNvSpPr/>
            <p:nvPr/>
          </p:nvSpPr>
          <p:spPr>
            <a:xfrm>
              <a:off x="4484867" y="3630512"/>
              <a:ext cx="929167" cy="37446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ko-KR" altLang="en-US" sz="1400" b="1" dirty="0">
                  <a:solidFill>
                    <a:srgbClr val="FFFFFF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성공</a:t>
              </a:r>
              <a:endParaRPr lang="ko-KR" altLang="en-US" sz="140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19" name="그룹 18">
            <a:extLst>
              <a:ext uri="{FF2B5EF4-FFF2-40B4-BE49-F238E27FC236}">
                <a16:creationId xmlns:a16="http://schemas.microsoft.com/office/drawing/2014/main" id="{9B013FFE-BABC-40B0-8ADA-BE80FC3A0026}"/>
              </a:ext>
            </a:extLst>
          </p:cNvPr>
          <p:cNvGrpSpPr/>
          <p:nvPr/>
        </p:nvGrpSpPr>
        <p:grpSpPr>
          <a:xfrm rot="3660000">
            <a:off x="3614295" y="2445517"/>
            <a:ext cx="3805361" cy="1759882"/>
            <a:chOff x="1864358" y="717543"/>
            <a:chExt cx="5282489" cy="1830661"/>
          </a:xfrm>
        </p:grpSpPr>
        <p:grpSp>
          <p:nvGrpSpPr>
            <p:cNvPr id="20" name="그룹 19">
              <a:extLst>
                <a:ext uri="{FF2B5EF4-FFF2-40B4-BE49-F238E27FC236}">
                  <a16:creationId xmlns:a16="http://schemas.microsoft.com/office/drawing/2014/main" id="{8320FB86-1E19-4609-ABCB-8A115B9D8293}"/>
                </a:ext>
              </a:extLst>
            </p:cNvPr>
            <p:cNvGrpSpPr/>
            <p:nvPr/>
          </p:nvGrpSpPr>
          <p:grpSpPr>
            <a:xfrm>
              <a:off x="1864358" y="717543"/>
              <a:ext cx="5282489" cy="1775793"/>
              <a:chOff x="2138153" y="762269"/>
              <a:chExt cx="5282488" cy="1775793"/>
            </a:xfrm>
          </p:grpSpPr>
          <p:sp>
            <p:nvSpPr>
              <p:cNvPr id="22" name="모서리가 둥근 직사각형 15">
                <a:extLst>
                  <a:ext uri="{FF2B5EF4-FFF2-40B4-BE49-F238E27FC236}">
                    <a16:creationId xmlns:a16="http://schemas.microsoft.com/office/drawing/2014/main" id="{0D415481-3DB5-44D8-B1D0-BB5D271A1033}"/>
                  </a:ext>
                </a:extLst>
              </p:cNvPr>
              <p:cNvSpPr/>
              <p:nvPr/>
            </p:nvSpPr>
            <p:spPr bwMode="auto">
              <a:xfrm>
                <a:off x="2183811" y="1695311"/>
                <a:ext cx="1683866" cy="598635"/>
              </a:xfrm>
              <a:prstGeom prst="round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127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ko-KR" altLang="en-US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맑은 고딕" panose="020B0503020000020004" pitchFamily="50" charset="-127"/>
                </a:endParaRPr>
              </a:p>
            </p:txBody>
          </p:sp>
          <p:sp>
            <p:nvSpPr>
              <p:cNvPr id="23" name="모서리가 둥근 직사각형 16">
                <a:extLst>
                  <a:ext uri="{FF2B5EF4-FFF2-40B4-BE49-F238E27FC236}">
                    <a16:creationId xmlns:a16="http://schemas.microsoft.com/office/drawing/2014/main" id="{A6B6BA94-EFFB-4D16-9F87-846A781B5420}"/>
                  </a:ext>
                </a:extLst>
              </p:cNvPr>
              <p:cNvSpPr/>
              <p:nvPr/>
            </p:nvSpPr>
            <p:spPr bwMode="auto">
              <a:xfrm>
                <a:off x="5813199" y="1694059"/>
                <a:ext cx="1607442" cy="581639"/>
              </a:xfrm>
              <a:prstGeom prst="roundRect">
                <a:avLst/>
              </a:prstGeom>
              <a:solidFill>
                <a:srgbClr val="2D2D8A">
                  <a:lumMod val="40000"/>
                  <a:lumOff val="60000"/>
                </a:srgbClr>
              </a:solidFill>
              <a:ln w="127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ko-KR" altLang="en-US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맑은 고딕" panose="020B0503020000020004" pitchFamily="50" charset="-127"/>
                </a:endParaRPr>
              </a:p>
            </p:txBody>
          </p:sp>
          <p:sp>
            <p:nvSpPr>
              <p:cNvPr id="24" name="직사각형 23">
                <a:extLst>
                  <a:ext uri="{FF2B5EF4-FFF2-40B4-BE49-F238E27FC236}">
                    <a16:creationId xmlns:a16="http://schemas.microsoft.com/office/drawing/2014/main" id="{CDE11CFD-49B3-4A77-846A-4461C75D7B9A}"/>
                  </a:ext>
                </a:extLst>
              </p:cNvPr>
              <p:cNvSpPr/>
              <p:nvPr/>
            </p:nvSpPr>
            <p:spPr>
              <a:xfrm>
                <a:off x="2138153" y="1823411"/>
                <a:ext cx="1627053" cy="3587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ko-KR" altLang="en-US" sz="12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맑은 고딕" panose="020B0503020000020004" pitchFamily="50" charset="-127"/>
                  </a:rPr>
                  <a:t>사람의 성장</a:t>
                </a:r>
                <a:endParaRPr kumimoji="0" lang="ko-KR" alt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맑은 고딕" panose="020B0503020000020004" pitchFamily="50" charset="-127"/>
                </a:endParaRPr>
              </a:p>
            </p:txBody>
          </p:sp>
          <p:sp>
            <p:nvSpPr>
              <p:cNvPr id="25" name="직사각형 24">
                <a:extLst>
                  <a:ext uri="{FF2B5EF4-FFF2-40B4-BE49-F238E27FC236}">
                    <a16:creationId xmlns:a16="http://schemas.microsoft.com/office/drawing/2014/main" id="{A55EF76C-E30B-4DF8-8612-3934964E3532}"/>
                  </a:ext>
                </a:extLst>
              </p:cNvPr>
              <p:cNvSpPr/>
              <p:nvPr/>
            </p:nvSpPr>
            <p:spPr>
              <a:xfrm>
                <a:off x="5817983" y="1823197"/>
                <a:ext cx="1601427" cy="3587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ko-KR" altLang="en-US" sz="12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맑은 고딕" panose="020B0503020000020004" pitchFamily="50" charset="-127"/>
                  </a:rPr>
                  <a:t>사업의 성장</a:t>
                </a:r>
                <a:endParaRPr kumimoji="0" lang="ko-KR" alt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맑은 고딕" panose="020B0503020000020004" pitchFamily="50" charset="-127"/>
                </a:endParaRPr>
              </a:p>
            </p:txBody>
          </p:sp>
          <p:sp>
            <p:nvSpPr>
              <p:cNvPr id="26" name="직사각형 25">
                <a:extLst>
                  <a:ext uri="{FF2B5EF4-FFF2-40B4-BE49-F238E27FC236}">
                    <a16:creationId xmlns:a16="http://schemas.microsoft.com/office/drawing/2014/main" id="{435E2A40-AA4A-4287-9867-1FF36BE8451F}"/>
                  </a:ext>
                </a:extLst>
              </p:cNvPr>
              <p:cNvSpPr/>
              <p:nvPr/>
            </p:nvSpPr>
            <p:spPr>
              <a:xfrm>
                <a:off x="4003735" y="1940213"/>
                <a:ext cx="1623992" cy="59784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ko-KR" altLang="en-US" sz="1200" b="1" i="0" u="none" strike="noStrike" kern="0" cap="none" spc="0" normalizeH="0" baseline="0" noProof="0" dirty="0" err="1">
                    <a:ln>
                      <a:noFill/>
                    </a:ln>
                    <a:solidFill>
                      <a:srgbClr val="001686"/>
                    </a:solidFill>
                    <a:effectLst/>
                    <a:uLnTx/>
                    <a:uFillTx/>
                    <a:latin typeface="맑은 고딕" panose="020B0503020000020004" pitchFamily="50" charset="-127"/>
                  </a:rPr>
                  <a:t>선순환</a:t>
                </a:r>
                <a:r>
                  <a:rPr kumimoji="0" lang="ko-KR" altLang="en-US" sz="12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001686"/>
                    </a:solidFill>
                    <a:effectLst/>
                    <a:uLnTx/>
                    <a:uFillTx/>
                    <a:latin typeface="맑은 고딕" panose="020B0503020000020004" pitchFamily="50" charset="-127"/>
                  </a:rPr>
                  <a:t> 문화</a:t>
                </a:r>
                <a:endParaRPr kumimoji="0" lang="en-US" altLang="ko-KR" sz="1200" b="1" i="0" u="none" strike="noStrike" kern="0" cap="none" spc="0" normalizeH="0" baseline="0" noProof="0" dirty="0">
                  <a:ln>
                    <a:noFill/>
                  </a:ln>
                  <a:solidFill>
                    <a:srgbClr val="001686"/>
                  </a:solidFill>
                  <a:effectLst/>
                  <a:uLnTx/>
                  <a:uFillTx/>
                  <a:latin typeface="맑은 고딕" panose="020B0503020000020004" pitchFamily="50" charset="-127"/>
                </a:endParaRPr>
              </a:p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ko-KR" sz="12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001686"/>
                    </a:solidFill>
                    <a:effectLst/>
                    <a:uLnTx/>
                    <a:uFillTx/>
                    <a:latin typeface="맑은 고딕" panose="020B0503020000020004" pitchFamily="50" charset="-127"/>
                  </a:rPr>
                  <a:t>(Alignment)</a:t>
                </a:r>
                <a:endParaRPr kumimoji="0" lang="ko-KR" alt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맑은 고딕" panose="020B0503020000020004" pitchFamily="50" charset="-127"/>
                </a:endParaRPr>
              </a:p>
            </p:txBody>
          </p:sp>
          <p:sp>
            <p:nvSpPr>
              <p:cNvPr id="27" name="이등변 삼각형 26">
                <a:extLst>
                  <a:ext uri="{FF2B5EF4-FFF2-40B4-BE49-F238E27FC236}">
                    <a16:creationId xmlns:a16="http://schemas.microsoft.com/office/drawing/2014/main" id="{52BBB387-F19F-41FF-86B5-61C572F47F59}"/>
                  </a:ext>
                </a:extLst>
              </p:cNvPr>
              <p:cNvSpPr/>
              <p:nvPr/>
            </p:nvSpPr>
            <p:spPr bwMode="auto">
              <a:xfrm>
                <a:off x="2328946" y="878887"/>
                <a:ext cx="4995851" cy="763737"/>
              </a:xfrm>
              <a:prstGeom prst="triangle">
                <a:avLst>
                  <a:gd name="adj" fmla="val 50682"/>
                </a:avLst>
              </a:prstGeom>
              <a:solidFill>
                <a:srgbClr val="808080">
                  <a:lumMod val="60000"/>
                  <a:lumOff val="40000"/>
                </a:srgbClr>
              </a:solidFill>
              <a:ln w="12700" cap="flat" cmpd="sng" algn="ctr">
                <a:solidFill>
                  <a:srgbClr val="80808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ko-KR" altLang="en-US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맑은 고딕" panose="020B0503020000020004" pitchFamily="50" charset="-127"/>
                </a:endParaRPr>
              </a:p>
            </p:txBody>
          </p:sp>
          <p:sp>
            <p:nvSpPr>
              <p:cNvPr id="28" name="타원 27">
                <a:extLst>
                  <a:ext uri="{FF2B5EF4-FFF2-40B4-BE49-F238E27FC236}">
                    <a16:creationId xmlns:a16="http://schemas.microsoft.com/office/drawing/2014/main" id="{1FBF4772-B1BF-488A-B680-5884939AD2D9}"/>
                  </a:ext>
                </a:extLst>
              </p:cNvPr>
              <p:cNvSpPr/>
              <p:nvPr/>
            </p:nvSpPr>
            <p:spPr bwMode="auto">
              <a:xfrm>
                <a:off x="4055550" y="762269"/>
                <a:ext cx="1804516" cy="590265"/>
              </a:xfrm>
              <a:prstGeom prst="ellipse">
                <a:avLst/>
              </a:prstGeom>
              <a:solidFill>
                <a:srgbClr val="FFC000"/>
              </a:solidFill>
              <a:ln w="127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ko-KR" altLang="en-US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맑은 고딕" panose="020B0503020000020004" pitchFamily="50" charset="-127"/>
                </a:endParaRPr>
              </a:p>
            </p:txBody>
          </p:sp>
          <p:sp>
            <p:nvSpPr>
              <p:cNvPr id="29" name="직사각형 28">
                <a:extLst>
                  <a:ext uri="{FF2B5EF4-FFF2-40B4-BE49-F238E27FC236}">
                    <a16:creationId xmlns:a16="http://schemas.microsoft.com/office/drawing/2014/main" id="{B3D4EAF7-99C3-40F0-A0DD-6A38CC5E6142}"/>
                  </a:ext>
                </a:extLst>
              </p:cNvPr>
              <p:cNvSpPr/>
              <p:nvPr/>
            </p:nvSpPr>
            <p:spPr>
              <a:xfrm>
                <a:off x="4184820" y="878416"/>
                <a:ext cx="1595549" cy="38207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ko-KR" altLang="en-US" sz="14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001686"/>
                    </a:solidFill>
                    <a:effectLst/>
                    <a:uLnTx/>
                    <a:uFillTx/>
                    <a:latin typeface="맑은 고딕" panose="020B0503020000020004" pitchFamily="50" charset="-127"/>
                  </a:rPr>
                  <a:t>지속 성장</a:t>
                </a:r>
                <a:endParaRPr kumimoji="0" lang="ko-KR" alt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맑은 고딕" panose="020B0503020000020004" pitchFamily="50" charset="-127"/>
                </a:endParaRPr>
              </a:p>
            </p:txBody>
          </p:sp>
        </p:grpSp>
        <p:pic>
          <p:nvPicPr>
            <p:cNvPr id="21" name="그림 20">
              <a:extLst>
                <a:ext uri="{FF2B5EF4-FFF2-40B4-BE49-F238E27FC236}">
                  <a16:creationId xmlns:a16="http://schemas.microsoft.com/office/drawing/2014/main" id="{64311620-D826-4B77-86AC-03B1C627125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487387" y="1971107"/>
              <a:ext cx="2224127" cy="577097"/>
            </a:xfrm>
            <a:prstGeom prst="rect">
              <a:avLst/>
            </a:prstGeom>
          </p:spPr>
        </p:pic>
      </p:grpSp>
      <p:sp>
        <p:nvSpPr>
          <p:cNvPr id="30" name="직사각형 29">
            <a:extLst>
              <a:ext uri="{FF2B5EF4-FFF2-40B4-BE49-F238E27FC236}">
                <a16:creationId xmlns:a16="http://schemas.microsoft.com/office/drawing/2014/main" id="{45B72386-A124-441A-88B1-5942578F9EED}"/>
              </a:ext>
            </a:extLst>
          </p:cNvPr>
          <p:cNvSpPr/>
          <p:nvPr/>
        </p:nvSpPr>
        <p:spPr>
          <a:xfrm>
            <a:off x="378068" y="557310"/>
            <a:ext cx="307488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ko-KR" sz="2400" b="1" dirty="0">
                <a:solidFill>
                  <a:srgbClr val="002060"/>
                </a:solidFill>
                <a:latin typeface="맑은 고딕" panose="020B0503020000020004" pitchFamily="50" charset="-127"/>
              </a:rPr>
              <a:t>WWSK </a:t>
            </a:r>
            <a:r>
              <a:rPr lang="ko-KR" altLang="en-US" sz="2400" b="1" dirty="0">
                <a:solidFill>
                  <a:srgbClr val="002060"/>
                </a:solidFill>
                <a:latin typeface="맑은 고딕" panose="020B0503020000020004" pitchFamily="50" charset="-127"/>
              </a:rPr>
              <a:t>성장 </a:t>
            </a:r>
            <a:r>
              <a:rPr lang="en-US" altLang="ko-KR" sz="2400" b="1" dirty="0">
                <a:solidFill>
                  <a:srgbClr val="002060"/>
                </a:solidFill>
                <a:latin typeface="맑은 고딕" panose="020B0503020000020004" pitchFamily="50" charset="-127"/>
              </a:rPr>
              <a:t>Blades</a:t>
            </a:r>
            <a:r>
              <a:rPr lang="ko-KR" altLang="en-US" sz="2400" b="1" dirty="0">
                <a:solidFill>
                  <a:srgbClr val="002060"/>
                </a:solidFill>
                <a:latin typeface="맑은 고딕" panose="020B0503020000020004" pitchFamily="50" charset="-127"/>
              </a:rPr>
              <a:t> </a:t>
            </a:r>
            <a:endParaRPr lang="en-US" altLang="ko-KR" sz="2400" b="1" dirty="0">
              <a:solidFill>
                <a:srgbClr val="002060"/>
              </a:solidFill>
              <a:latin typeface="맑은 고딕" panose="020B0503020000020004" pitchFamily="50" charset="-127"/>
            </a:endParaRPr>
          </a:p>
        </p:txBody>
      </p:sp>
      <p:grpSp>
        <p:nvGrpSpPr>
          <p:cNvPr id="39" name="그룹 38">
            <a:extLst>
              <a:ext uri="{FF2B5EF4-FFF2-40B4-BE49-F238E27FC236}">
                <a16:creationId xmlns:a16="http://schemas.microsoft.com/office/drawing/2014/main" id="{2AB5EF15-2D1B-459C-934B-DCB237D2546C}"/>
              </a:ext>
            </a:extLst>
          </p:cNvPr>
          <p:cNvGrpSpPr/>
          <p:nvPr/>
        </p:nvGrpSpPr>
        <p:grpSpPr>
          <a:xfrm>
            <a:off x="1915508" y="6330653"/>
            <a:ext cx="4531077" cy="2073056"/>
            <a:chOff x="1568195" y="6624412"/>
            <a:chExt cx="4531077" cy="2073056"/>
          </a:xfrm>
        </p:grpSpPr>
        <p:grpSp>
          <p:nvGrpSpPr>
            <p:cNvPr id="32" name="그룹 31">
              <a:extLst>
                <a:ext uri="{FF2B5EF4-FFF2-40B4-BE49-F238E27FC236}">
                  <a16:creationId xmlns:a16="http://schemas.microsoft.com/office/drawing/2014/main" id="{DD47F868-E3A7-43EC-8723-0E1D3683131F}"/>
                </a:ext>
              </a:extLst>
            </p:cNvPr>
            <p:cNvGrpSpPr/>
            <p:nvPr/>
          </p:nvGrpSpPr>
          <p:grpSpPr>
            <a:xfrm rot="16200000">
              <a:off x="2797206" y="5395401"/>
              <a:ext cx="2073056" cy="4531077"/>
              <a:chOff x="6217695" y="-101407"/>
              <a:chExt cx="2073056" cy="4531077"/>
            </a:xfrm>
          </p:grpSpPr>
          <p:sp>
            <p:nvSpPr>
              <p:cNvPr id="34" name="직사각형 33">
                <a:extLst>
                  <a:ext uri="{FF2B5EF4-FFF2-40B4-BE49-F238E27FC236}">
                    <a16:creationId xmlns:a16="http://schemas.microsoft.com/office/drawing/2014/main" id="{98D55EB7-93A3-4466-A388-C77371B31E99}"/>
                  </a:ext>
                </a:extLst>
              </p:cNvPr>
              <p:cNvSpPr/>
              <p:nvPr/>
            </p:nvSpPr>
            <p:spPr>
              <a:xfrm rot="3720000">
                <a:off x="5530405" y="585883"/>
                <a:ext cx="1743911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ko-KR" altLang="en-US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맑은 고딕" panose="020B0503020000020004" pitchFamily="50" charset="-127"/>
                  </a:rPr>
                  <a:t>직원만족도</a:t>
                </a:r>
                <a:endParaRPr kumimoji="0" lang="ko-KR" altLang="en-US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맑은 고딕" panose="020B0503020000020004" pitchFamily="50" charset="-127"/>
                </a:endParaRPr>
              </a:p>
            </p:txBody>
          </p:sp>
          <p:sp>
            <p:nvSpPr>
              <p:cNvPr id="35" name="오른쪽 화살표 4">
                <a:extLst>
                  <a:ext uri="{FF2B5EF4-FFF2-40B4-BE49-F238E27FC236}">
                    <a16:creationId xmlns:a16="http://schemas.microsoft.com/office/drawing/2014/main" id="{5F09E22E-6A7A-49F6-8E7E-EE83512C00A7}"/>
                  </a:ext>
                </a:extLst>
              </p:cNvPr>
              <p:cNvSpPr/>
              <p:nvPr/>
            </p:nvSpPr>
            <p:spPr>
              <a:xfrm rot="3720000">
                <a:off x="6523751" y="1317771"/>
                <a:ext cx="465220" cy="247362"/>
              </a:xfrm>
              <a:prstGeom prst="rightArrow">
                <a:avLst/>
              </a:prstGeom>
              <a:solidFill>
                <a:srgbClr val="BBE0E3"/>
              </a:solidFill>
              <a:ln w="12700" cap="flat" cmpd="sng" algn="ctr">
                <a:solidFill>
                  <a:srgbClr val="C0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1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ko-KR" alt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굴림"/>
                  <a:ea typeface="굴림"/>
                  <a:cs typeface="+mn-cs"/>
                </a:endParaRPr>
              </a:p>
            </p:txBody>
          </p:sp>
          <p:sp>
            <p:nvSpPr>
              <p:cNvPr id="36" name="직사각형 35">
                <a:extLst>
                  <a:ext uri="{FF2B5EF4-FFF2-40B4-BE49-F238E27FC236}">
                    <a16:creationId xmlns:a16="http://schemas.microsoft.com/office/drawing/2014/main" id="{2EAD3106-BF43-4BA0-AB0B-C31CAD426AC7}"/>
                  </a:ext>
                </a:extLst>
              </p:cNvPr>
              <p:cNvSpPr/>
              <p:nvPr/>
            </p:nvSpPr>
            <p:spPr>
              <a:xfrm rot="3720000">
                <a:off x="6566271" y="2088342"/>
                <a:ext cx="1338828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ko-KR" altLang="en-US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맑은 고딕" panose="020B0503020000020004" pitchFamily="50" charset="-127"/>
                  </a:rPr>
                  <a:t>고객만족도</a:t>
                </a:r>
                <a:endParaRPr kumimoji="0" lang="ko-KR" altLang="en-US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맑은 고딕" panose="020B0503020000020004" pitchFamily="50" charset="-127"/>
                </a:endParaRPr>
              </a:p>
            </p:txBody>
          </p:sp>
          <p:sp>
            <p:nvSpPr>
              <p:cNvPr id="37" name="직사각형 36">
                <a:extLst>
                  <a:ext uri="{FF2B5EF4-FFF2-40B4-BE49-F238E27FC236}">
                    <a16:creationId xmlns:a16="http://schemas.microsoft.com/office/drawing/2014/main" id="{BB3BC49C-806B-4902-8978-F43455E21E1B}"/>
                  </a:ext>
                </a:extLst>
              </p:cNvPr>
              <p:cNvSpPr/>
              <p:nvPr/>
            </p:nvSpPr>
            <p:spPr>
              <a:xfrm rot="3720000">
                <a:off x="7552087" y="3691006"/>
                <a:ext cx="110799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ko-KR" altLang="en-US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맑은 고딕" panose="020B0503020000020004" pitchFamily="50" charset="-127"/>
                  </a:rPr>
                  <a:t>현금흐름</a:t>
                </a:r>
                <a:endParaRPr kumimoji="0" lang="ko-KR" altLang="en-US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맑은 고딕" panose="020B0503020000020004" pitchFamily="50" charset="-127"/>
                </a:endParaRPr>
              </a:p>
            </p:txBody>
          </p:sp>
        </p:grpSp>
        <p:sp>
          <p:nvSpPr>
            <p:cNvPr id="38" name="오른쪽 화살표 4">
              <a:extLst>
                <a:ext uri="{FF2B5EF4-FFF2-40B4-BE49-F238E27FC236}">
                  <a16:creationId xmlns:a16="http://schemas.microsoft.com/office/drawing/2014/main" id="{C3BFA28E-382A-4BF4-93F5-AD9ACAFF6EF7}"/>
                </a:ext>
              </a:extLst>
            </p:cNvPr>
            <p:cNvSpPr/>
            <p:nvPr/>
          </p:nvSpPr>
          <p:spPr>
            <a:xfrm rot="19920000">
              <a:off x="4562285" y="7108534"/>
              <a:ext cx="465220" cy="247362"/>
            </a:xfrm>
            <a:prstGeom prst="rightArrow">
              <a:avLst/>
            </a:prstGeom>
            <a:solidFill>
              <a:srgbClr val="BBE0E3"/>
            </a:solidFill>
            <a:ln w="12700" cap="flat" cmpd="sng" algn="ctr">
              <a:solidFill>
                <a:srgbClr val="C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굴림"/>
                <a:ea typeface="굴림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450705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186</TotalTime>
  <Words>89</Words>
  <Application>Microsoft Office PowerPoint</Application>
  <PresentationFormat>화면 슬라이드 쇼(4:3)</PresentationFormat>
  <Paragraphs>37</Paragraphs>
  <Slides>2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8" baseType="lpstr">
      <vt:lpstr>굴림</vt:lpstr>
      <vt:lpstr>맑은 고딕</vt:lpstr>
      <vt:lpstr>Arial</vt:lpstr>
      <vt:lpstr>Calibri</vt:lpstr>
      <vt:lpstr>Calibri Light</vt:lpstr>
      <vt:lpstr>Office 테마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(주)월드와이드써비스코리아</dc:creator>
  <cp:lastModifiedBy>(주)월드와이드써비스코리아</cp:lastModifiedBy>
  <cp:revision>18</cp:revision>
  <cp:lastPrinted>2017-07-10T02:21:57Z</cp:lastPrinted>
  <dcterms:created xsi:type="dcterms:W3CDTF">2017-04-07T06:51:16Z</dcterms:created>
  <dcterms:modified xsi:type="dcterms:W3CDTF">2017-07-10T02:32:16Z</dcterms:modified>
</cp:coreProperties>
</file>